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7"/>
  </p:notesMasterIdLst>
  <p:sldIdLst>
    <p:sldId id="314" r:id="rId2"/>
    <p:sldId id="356" r:id="rId3"/>
    <p:sldId id="315" r:id="rId4"/>
    <p:sldId id="316" r:id="rId5"/>
    <p:sldId id="317" r:id="rId6"/>
    <p:sldId id="318" r:id="rId7"/>
    <p:sldId id="320" r:id="rId8"/>
    <p:sldId id="357" r:id="rId9"/>
    <p:sldId id="321" r:id="rId10"/>
    <p:sldId id="340" r:id="rId11"/>
    <p:sldId id="322" r:id="rId12"/>
    <p:sldId id="355" r:id="rId13"/>
    <p:sldId id="324" r:id="rId14"/>
    <p:sldId id="325" r:id="rId15"/>
    <p:sldId id="354" r:id="rId16"/>
    <p:sldId id="358" r:id="rId17"/>
    <p:sldId id="343" r:id="rId18"/>
    <p:sldId id="326" r:id="rId19"/>
    <p:sldId id="327" r:id="rId20"/>
    <p:sldId id="328" r:id="rId21"/>
    <p:sldId id="329" r:id="rId22"/>
    <p:sldId id="332" r:id="rId23"/>
    <p:sldId id="333" r:id="rId24"/>
    <p:sldId id="353" r:id="rId25"/>
    <p:sldId id="351" r:id="rId26"/>
    <p:sldId id="336" r:id="rId27"/>
    <p:sldId id="265" r:id="rId28"/>
    <p:sldId id="279" r:id="rId29"/>
    <p:sldId id="345" r:id="rId30"/>
    <p:sldId id="342" r:id="rId31"/>
    <p:sldId id="334" r:id="rId32"/>
    <p:sldId id="335" r:id="rId33"/>
    <p:sldId id="338" r:id="rId34"/>
    <p:sldId id="339" r:id="rId35"/>
    <p:sldId id="258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6600"/>
    <a:srgbClr val="00AAAD"/>
    <a:srgbClr val="F9D4BF"/>
    <a:srgbClr val="464646"/>
    <a:srgbClr val="EC008C"/>
    <a:srgbClr val="0083CA"/>
    <a:srgbClr val="AB4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89988" autoAdjust="0"/>
  </p:normalViewPr>
  <p:slideViewPr>
    <p:cSldViewPr>
      <p:cViewPr varScale="1">
        <p:scale>
          <a:sx n="117" d="100"/>
          <a:sy n="117" d="100"/>
        </p:scale>
        <p:origin x="-804" y="-102"/>
      </p:cViewPr>
      <p:guideLst>
        <p:guide orient="horz" pos="572"/>
        <p:guide pos="29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D564B-3150-43F2-8B10-E958B3FB5371}" type="doc">
      <dgm:prSet loTypeId="urn:microsoft.com/office/officeart/2005/8/layout/venn1" loCatId="relationship" qsTypeId="urn:microsoft.com/office/officeart/2005/8/quickstyle/simple4" qsCatId="simple" csTypeId="urn:microsoft.com/office/officeart/2005/8/colors/colorful1#1" csCatId="colorful" phldr="1"/>
      <dgm:spPr/>
    </dgm:pt>
    <dgm:pt modelId="{2494F28C-7995-48EA-8C8F-D008B4F613C1}">
      <dgm:prSet phldrT="[Текст]" custT="1"/>
      <dgm:spPr/>
      <dgm:t>
        <a:bodyPr/>
        <a:lstStyle/>
        <a:p>
          <a:pPr algn="ctr"/>
          <a:r>
            <a:rPr lang="ru-RU" sz="2400" dirty="0" smtClean="0"/>
            <a:t>Сообщество</a:t>
          </a:r>
          <a:endParaRPr lang="ru-RU" sz="2400" dirty="0"/>
        </a:p>
      </dgm:t>
    </dgm:pt>
    <dgm:pt modelId="{F7965F14-38A9-490F-B066-2C055C9C4F34}" type="parTrans" cxnId="{B479BDFB-E61F-47B6-8C2E-CDD2F3A144B3}">
      <dgm:prSet/>
      <dgm:spPr/>
      <dgm:t>
        <a:bodyPr/>
        <a:lstStyle/>
        <a:p>
          <a:endParaRPr lang="ru-RU"/>
        </a:p>
      </dgm:t>
    </dgm:pt>
    <dgm:pt modelId="{AC71CFB9-B7D8-403F-A638-E7A383F2249F}" type="sibTrans" cxnId="{B479BDFB-E61F-47B6-8C2E-CDD2F3A144B3}">
      <dgm:prSet/>
      <dgm:spPr/>
      <dgm:t>
        <a:bodyPr/>
        <a:lstStyle/>
        <a:p>
          <a:endParaRPr lang="ru-RU"/>
        </a:p>
      </dgm:t>
    </dgm:pt>
    <dgm:pt modelId="{DA169380-4939-48C2-A4CE-E601A9118F44}">
      <dgm:prSet phldrT="[Текст]" custT="1"/>
      <dgm:spPr/>
      <dgm:t>
        <a:bodyPr/>
        <a:lstStyle/>
        <a:p>
          <a:r>
            <a:rPr lang="ru-RU" sz="2400" dirty="0" smtClean="0"/>
            <a:t>Цель</a:t>
          </a:r>
          <a:endParaRPr lang="ru-RU" sz="2400" dirty="0"/>
        </a:p>
      </dgm:t>
    </dgm:pt>
    <dgm:pt modelId="{C4976923-300E-42C9-97D0-E4964847AAC7}" type="parTrans" cxnId="{151A1403-C85D-4B4A-B77A-FB9EBF2C9959}">
      <dgm:prSet/>
      <dgm:spPr/>
      <dgm:t>
        <a:bodyPr/>
        <a:lstStyle/>
        <a:p>
          <a:endParaRPr lang="ru-RU"/>
        </a:p>
      </dgm:t>
    </dgm:pt>
    <dgm:pt modelId="{7EBFAC32-E0FF-45BA-A225-68ECE0F28EB2}" type="sibTrans" cxnId="{151A1403-C85D-4B4A-B77A-FB9EBF2C9959}">
      <dgm:prSet/>
      <dgm:spPr/>
      <dgm:t>
        <a:bodyPr/>
        <a:lstStyle/>
        <a:p>
          <a:endParaRPr lang="ru-RU"/>
        </a:p>
      </dgm:t>
    </dgm:pt>
    <dgm:pt modelId="{628ADE56-09F3-4425-82E2-BA3186E660B4}">
      <dgm:prSet phldrT="[Текст]" custT="1"/>
      <dgm:spPr/>
      <dgm:t>
        <a:bodyPr/>
        <a:lstStyle/>
        <a:p>
          <a:r>
            <a:rPr lang="ru-RU" sz="2000" dirty="0" smtClean="0"/>
            <a:t>Социальные медиа</a:t>
          </a:r>
          <a:endParaRPr lang="ru-RU" sz="2000" dirty="0"/>
        </a:p>
      </dgm:t>
    </dgm:pt>
    <dgm:pt modelId="{DF00923B-9D3D-476B-8A84-CA01629C94A8}" type="parTrans" cxnId="{7D9AFDDC-AB4C-411A-8586-F2F855F53287}">
      <dgm:prSet/>
      <dgm:spPr/>
      <dgm:t>
        <a:bodyPr/>
        <a:lstStyle/>
        <a:p>
          <a:endParaRPr lang="ru-RU"/>
        </a:p>
      </dgm:t>
    </dgm:pt>
    <dgm:pt modelId="{3F7EA40E-F4F6-47F8-BE03-90D2DB743981}" type="sibTrans" cxnId="{7D9AFDDC-AB4C-411A-8586-F2F855F53287}">
      <dgm:prSet/>
      <dgm:spPr/>
      <dgm:t>
        <a:bodyPr/>
        <a:lstStyle/>
        <a:p>
          <a:endParaRPr lang="ru-RU"/>
        </a:p>
      </dgm:t>
    </dgm:pt>
    <dgm:pt modelId="{22C5FC7F-6E6E-40CF-BB6B-7B2434C9BBD7}" type="pres">
      <dgm:prSet presAssocID="{680D564B-3150-43F2-8B10-E958B3FB5371}" presName="compositeShape" presStyleCnt="0">
        <dgm:presLayoutVars>
          <dgm:chMax val="7"/>
          <dgm:dir/>
          <dgm:resizeHandles val="exact"/>
        </dgm:presLayoutVars>
      </dgm:prSet>
      <dgm:spPr/>
    </dgm:pt>
    <dgm:pt modelId="{AF7BC5B7-231F-49B6-84E6-15F18F1FEEBB}" type="pres">
      <dgm:prSet presAssocID="{2494F28C-7995-48EA-8C8F-D008B4F613C1}" presName="circ1" presStyleLbl="vennNode1" presStyleIdx="0" presStyleCnt="3" custScaleX="101779" custScaleY="100062" custLinFactNeighborX="171" custLinFactNeighborY="545"/>
      <dgm:spPr/>
      <dgm:t>
        <a:bodyPr/>
        <a:lstStyle/>
        <a:p>
          <a:endParaRPr lang="ru-RU"/>
        </a:p>
      </dgm:t>
    </dgm:pt>
    <dgm:pt modelId="{3CBFBCFA-9206-4722-9959-1989F0B726A9}" type="pres">
      <dgm:prSet presAssocID="{2494F28C-7995-48EA-8C8F-D008B4F613C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9F5A5-E34D-4C34-A91C-176A3DED2F07}" type="pres">
      <dgm:prSet presAssocID="{DA169380-4939-48C2-A4CE-E601A9118F44}" presName="circ2" presStyleLbl="vennNode1" presStyleIdx="1" presStyleCnt="3" custScaleX="94760" custScaleY="97720" custLinFactNeighborX="-7271" custLinFactNeighborY="-12126"/>
      <dgm:spPr/>
      <dgm:t>
        <a:bodyPr/>
        <a:lstStyle/>
        <a:p>
          <a:endParaRPr lang="ru-RU"/>
        </a:p>
      </dgm:t>
    </dgm:pt>
    <dgm:pt modelId="{56B0A237-779E-4D46-B5A6-35BDB08E30ED}" type="pres">
      <dgm:prSet presAssocID="{DA169380-4939-48C2-A4CE-E601A9118F4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1F4F7-B0B0-468E-B37D-06B643C18007}" type="pres">
      <dgm:prSet presAssocID="{628ADE56-09F3-4425-82E2-BA3186E660B4}" presName="circ3" presStyleLbl="vennNode1" presStyleIdx="2" presStyleCnt="3" custScaleX="99814" custScaleY="100111" custLinFactNeighborX="10321" custLinFactNeighborY="-12126"/>
      <dgm:spPr/>
      <dgm:t>
        <a:bodyPr/>
        <a:lstStyle/>
        <a:p>
          <a:endParaRPr lang="ru-RU"/>
        </a:p>
      </dgm:t>
    </dgm:pt>
    <dgm:pt modelId="{BC6B6E49-5E8B-4D06-9C56-83F133ECAFB1}" type="pres">
      <dgm:prSet presAssocID="{628ADE56-09F3-4425-82E2-BA3186E660B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8B703D-84F9-42F0-BF70-1DD7EA6D8E10}" type="presOf" srcId="{DA169380-4939-48C2-A4CE-E601A9118F44}" destId="{4B59F5A5-E34D-4C34-A91C-176A3DED2F07}" srcOrd="0" destOrd="0" presId="urn:microsoft.com/office/officeart/2005/8/layout/venn1"/>
    <dgm:cxn modelId="{A8633FA4-5D3D-4A86-BD0C-13932C46771E}" type="presOf" srcId="{628ADE56-09F3-4425-82E2-BA3186E660B4}" destId="{8EE1F4F7-B0B0-468E-B37D-06B643C18007}" srcOrd="0" destOrd="0" presId="urn:microsoft.com/office/officeart/2005/8/layout/venn1"/>
    <dgm:cxn modelId="{827E8AC8-8C59-4741-B6C5-86AA56B89CA5}" type="presOf" srcId="{680D564B-3150-43F2-8B10-E958B3FB5371}" destId="{22C5FC7F-6E6E-40CF-BB6B-7B2434C9BBD7}" srcOrd="0" destOrd="0" presId="urn:microsoft.com/office/officeart/2005/8/layout/venn1"/>
    <dgm:cxn modelId="{89BA6762-BD48-4F1D-B2B7-64C405C4FA8B}" type="presOf" srcId="{DA169380-4939-48C2-A4CE-E601A9118F44}" destId="{56B0A237-779E-4D46-B5A6-35BDB08E30ED}" srcOrd="1" destOrd="0" presId="urn:microsoft.com/office/officeart/2005/8/layout/venn1"/>
    <dgm:cxn modelId="{B479BDFB-E61F-47B6-8C2E-CDD2F3A144B3}" srcId="{680D564B-3150-43F2-8B10-E958B3FB5371}" destId="{2494F28C-7995-48EA-8C8F-D008B4F613C1}" srcOrd="0" destOrd="0" parTransId="{F7965F14-38A9-490F-B066-2C055C9C4F34}" sibTransId="{AC71CFB9-B7D8-403F-A638-E7A383F2249F}"/>
    <dgm:cxn modelId="{151A1403-C85D-4B4A-B77A-FB9EBF2C9959}" srcId="{680D564B-3150-43F2-8B10-E958B3FB5371}" destId="{DA169380-4939-48C2-A4CE-E601A9118F44}" srcOrd="1" destOrd="0" parTransId="{C4976923-300E-42C9-97D0-E4964847AAC7}" sibTransId="{7EBFAC32-E0FF-45BA-A225-68ECE0F28EB2}"/>
    <dgm:cxn modelId="{120AC49B-44BB-43B6-9A54-46351D7184EA}" type="presOf" srcId="{2494F28C-7995-48EA-8C8F-D008B4F613C1}" destId="{AF7BC5B7-231F-49B6-84E6-15F18F1FEEBB}" srcOrd="0" destOrd="0" presId="urn:microsoft.com/office/officeart/2005/8/layout/venn1"/>
    <dgm:cxn modelId="{1890896B-0E31-4DFB-9F31-185114791183}" type="presOf" srcId="{628ADE56-09F3-4425-82E2-BA3186E660B4}" destId="{BC6B6E49-5E8B-4D06-9C56-83F133ECAFB1}" srcOrd="1" destOrd="0" presId="urn:microsoft.com/office/officeart/2005/8/layout/venn1"/>
    <dgm:cxn modelId="{C697836B-7B77-403A-A01C-0024226B7795}" type="presOf" srcId="{2494F28C-7995-48EA-8C8F-D008B4F613C1}" destId="{3CBFBCFA-9206-4722-9959-1989F0B726A9}" srcOrd="1" destOrd="0" presId="urn:microsoft.com/office/officeart/2005/8/layout/venn1"/>
    <dgm:cxn modelId="{7D9AFDDC-AB4C-411A-8586-F2F855F53287}" srcId="{680D564B-3150-43F2-8B10-E958B3FB5371}" destId="{628ADE56-09F3-4425-82E2-BA3186E660B4}" srcOrd="2" destOrd="0" parTransId="{DF00923B-9D3D-476B-8A84-CA01629C94A8}" sibTransId="{3F7EA40E-F4F6-47F8-BE03-90D2DB743981}"/>
    <dgm:cxn modelId="{790673B6-8D6D-4231-BDFC-6DAC67ABF8E4}" type="presParOf" srcId="{22C5FC7F-6E6E-40CF-BB6B-7B2434C9BBD7}" destId="{AF7BC5B7-231F-49B6-84E6-15F18F1FEEBB}" srcOrd="0" destOrd="0" presId="urn:microsoft.com/office/officeart/2005/8/layout/venn1"/>
    <dgm:cxn modelId="{DEF33B18-58D5-450C-B6C8-6649DCF1E31C}" type="presParOf" srcId="{22C5FC7F-6E6E-40CF-BB6B-7B2434C9BBD7}" destId="{3CBFBCFA-9206-4722-9959-1989F0B726A9}" srcOrd="1" destOrd="0" presId="urn:microsoft.com/office/officeart/2005/8/layout/venn1"/>
    <dgm:cxn modelId="{F9E5C862-DE6B-4AC1-A95A-1D2628DAE48F}" type="presParOf" srcId="{22C5FC7F-6E6E-40CF-BB6B-7B2434C9BBD7}" destId="{4B59F5A5-E34D-4C34-A91C-176A3DED2F07}" srcOrd="2" destOrd="0" presId="urn:microsoft.com/office/officeart/2005/8/layout/venn1"/>
    <dgm:cxn modelId="{FEE2A357-1619-41D2-B721-221A517D66F6}" type="presParOf" srcId="{22C5FC7F-6E6E-40CF-BB6B-7B2434C9BBD7}" destId="{56B0A237-779E-4D46-B5A6-35BDB08E30ED}" srcOrd="3" destOrd="0" presId="urn:microsoft.com/office/officeart/2005/8/layout/venn1"/>
    <dgm:cxn modelId="{238CE9AB-7053-403E-962F-3E9539BA61BF}" type="presParOf" srcId="{22C5FC7F-6E6E-40CF-BB6B-7B2434C9BBD7}" destId="{8EE1F4F7-B0B0-468E-B37D-06B643C18007}" srcOrd="4" destOrd="0" presId="urn:microsoft.com/office/officeart/2005/8/layout/venn1"/>
    <dgm:cxn modelId="{CD8461E3-ACF3-49BF-B466-BC5A023A5B81}" type="presParOf" srcId="{22C5FC7F-6E6E-40CF-BB6B-7B2434C9BBD7}" destId="{BC6B6E49-5E8B-4D06-9C56-83F133ECAFB1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BC5B7-231F-49B6-84E6-15F18F1FEEBB}">
      <dsp:nvSpPr>
        <dsp:cNvPr id="0" name=""/>
        <dsp:cNvSpPr/>
      </dsp:nvSpPr>
      <dsp:spPr>
        <a:xfrm>
          <a:off x="2498403" y="67012"/>
          <a:ext cx="2638404" cy="2593895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2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Сообщество</a:t>
          </a:r>
          <a:endParaRPr lang="ru-RU" sz="2400" kern="1200" dirty="0"/>
        </a:p>
      </dsp:txBody>
      <dsp:txXfrm>
        <a:off x="2850191" y="520944"/>
        <a:ext cx="1934830" cy="1167252"/>
      </dsp:txXfrm>
    </dsp:sp>
    <dsp:sp modelId="{4B59F5A5-E34D-4C34-A91C-176A3DED2F07}">
      <dsp:nvSpPr>
        <dsp:cNvPr id="0" name=""/>
        <dsp:cNvSpPr/>
      </dsp:nvSpPr>
      <dsp:spPr>
        <a:xfrm>
          <a:off x="3331846" y="1389079"/>
          <a:ext cx="2456452" cy="253318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3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Цель</a:t>
          </a:r>
          <a:endParaRPr lang="ru-RU" sz="2400" kern="1200" dirty="0"/>
        </a:p>
      </dsp:txBody>
      <dsp:txXfrm>
        <a:off x="4083111" y="2043485"/>
        <a:ext cx="1473871" cy="1393251"/>
      </dsp:txXfrm>
    </dsp:sp>
    <dsp:sp modelId="{8EE1F4F7-B0B0-468E-B37D-06B643C18007}">
      <dsp:nvSpPr>
        <dsp:cNvPr id="0" name=""/>
        <dsp:cNvSpPr/>
      </dsp:nvSpPr>
      <dsp:spPr>
        <a:xfrm>
          <a:off x="1851606" y="1358088"/>
          <a:ext cx="2587466" cy="2595165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4">
                <a:alpha val="50000"/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Социальные медиа</a:t>
          </a:r>
          <a:endParaRPr lang="ru-RU" sz="2000" kern="1200" dirty="0"/>
        </a:p>
      </dsp:txBody>
      <dsp:txXfrm>
        <a:off x="2095259" y="2028506"/>
        <a:ext cx="1552479" cy="1427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9756707-3DBF-4AAE-984E-AFDF5B92B57A}" type="datetimeFigureOut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F93440-4FF0-41E5-883D-00AECB7D8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81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5AD123-87D7-47C3-A8B8-920AD86A92C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58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FBE01-708B-4023-B96C-DCC2F70E34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2092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FBE01-708B-4023-B96C-DCC2F70E34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349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D99FFB-AE89-45ED-88BD-067D7B9805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20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D99FFB-AE89-45ED-88BD-067D7B9805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72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D99FFB-AE89-45ED-88BD-067D7B98055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826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70A00F-6755-4504-9DCB-99DF6501786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51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112B7B-EE53-4B25-9707-529CCA2DDF7D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006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BBEEDB-FBFA-4106-A5A4-15F7B5E62C75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100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1B346-2CF4-4058-987E-B0DFF4FC18F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93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41B346-2CF4-4058-987E-B0DFF4FC18F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93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4588" y="685800"/>
            <a:ext cx="4560887" cy="3421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Geneva"/>
              <a:cs typeface="Geneva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4913C9-674E-4AD3-BA81-C62C7D9D1358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6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1FBE01-708B-4023-B96C-DCC2F70E34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9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68A55FC-9DA6-4400-972F-DB1F15F373B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25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54328-BBC8-4718-9BF6-4FC648544683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1D9C3-1EA3-446E-8984-39D572530D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0FD35-3F8F-40F3-92BD-8315FC4088C9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8B62D-E144-4285-B08A-6BFB2E2B3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A2D47-AA45-4870-BED8-3DEF17FD03F6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8B7B6-79D2-416B-8E6F-324AA3852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FF5A9-4857-4549-B43B-BD7149B43834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57C0A-30B1-4C45-9D0E-00EC2297D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FB4E8-FA1B-43DE-8C9A-653DE8B6EB25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2D76-7F68-4AEE-9CFF-07687DCE10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73C4F-7844-481F-85DB-6076E207EA10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E9AC0-871C-401D-BC9C-636ABAAE4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B469D-C089-4E5C-9382-E513EBC731B1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A31D9-3E8B-4CCC-93DB-13E676472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6214-6698-44FA-9452-1DBD7C1C3396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4AEA-F4CF-42F7-9A15-A2CEE4D15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6CD9A-712E-41DB-8E36-61A545D85BB3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27FD-5F76-4278-8A4F-4D0099354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C199A-5B47-428E-B17B-95568F80CDD1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4F172-F02E-44FA-A51A-2BC8C90CA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63CF4-DE99-44A4-8E24-59745842D9DB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B728A-4855-4F11-A608-BA61F7A1C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DDCC2C-1C44-4F03-ABBE-F25BD5CB1FF1}" type="datetime1">
              <a:rPr lang="ru-RU"/>
              <a:pPr>
                <a:defRPr/>
              </a:pPr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0B0C5F-AC35-46BF-8BE8-54155692D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2" r:id="rId2"/>
    <p:sldLayoutId id="2147483710" r:id="rId3"/>
    <p:sldLayoutId id="2147483703" r:id="rId4"/>
    <p:sldLayoutId id="2147483711" r:id="rId5"/>
    <p:sldLayoutId id="2147483704" r:id="rId6"/>
    <p:sldLayoutId id="2147483705" r:id="rId7"/>
    <p:sldLayoutId id="2147483712" r:id="rId8"/>
    <p:sldLayoutId id="2147483706" r:id="rId9"/>
    <p:sldLayoutId id="2147483707" r:id="rId10"/>
    <p:sldLayoutId id="2147483708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turerussia.ru/" TargetMode="External"/><Relationship Id="rId2" Type="http://schemas.openxmlformats.org/officeDocument/2006/relationships/hyperlink" Target="http://www.openopinio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vsu.ru/" TargetMode="External"/><Relationship Id="rId2" Type="http://schemas.openxmlformats.org/officeDocument/2006/relationships/hyperlink" Target="http://www.genusllc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deshare.net/SocialBusinessGroup/ss-18256099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ciobusiness.ru" TargetMode="External"/><Relationship Id="rId2" Type="http://schemas.openxmlformats.org/officeDocument/2006/relationships/hyperlink" Target="http://www.sociobusiness.ru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zadorin@zircon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s.ru/pole/Socializaciya-biznesa-v-Rossii-utopiya-ili-real-nos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288" y="2011363"/>
            <a:ext cx="8134350" cy="1309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>ОТ «ОРГАНИЗАЦИИ» – К «СООБЩЕСТВУ»: </a:t>
            </a:r>
            <a:r>
              <a:rPr lang="ru-RU" sz="2800" dirty="0" smtClean="0">
                <a:solidFill>
                  <a:srgbClr val="FF0000"/>
                </a:solidFill>
              </a:rPr>
              <a:t>социализация как РЕАКЦИЯ бизнеса на тенденции, меняющие мир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513" y="3860800"/>
            <a:ext cx="6318250" cy="715963"/>
          </a:xfrm>
        </p:spPr>
        <p:txBody>
          <a:bodyPr rtlCol="0">
            <a:no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/>
              <a:t>Игорь Задорин, ЦИРКОН, </a:t>
            </a:r>
            <a:r>
              <a:rPr lang="en-US" sz="1600" b="1" dirty="0" smtClean="0"/>
              <a:t>Social Business Group</a:t>
            </a:r>
          </a:p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Выступление на </a:t>
            </a:r>
            <a:r>
              <a:rPr lang="en-US" sz="1600" dirty="0"/>
              <a:t>Business Meeting </a:t>
            </a:r>
            <a:r>
              <a:rPr lang="ru-RU" sz="1600" dirty="0" smtClean="0"/>
              <a:t>«Социализация 360»</a:t>
            </a:r>
            <a:endParaRPr lang="ru-RU" sz="1600" dirty="0"/>
          </a:p>
        </p:txBody>
      </p:sp>
      <p:pic>
        <p:nvPicPr>
          <p:cNvPr id="6148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76250"/>
            <a:ext cx="20970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4688" y="6308725"/>
            <a:ext cx="2303462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Москва, 11.11.2014</a:t>
            </a:r>
            <a:endParaRPr lang="ru-RU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500063"/>
            <a:ext cx="8424862" cy="1047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Диссипация (рассеивание) бизнеса - </a:t>
            </a:r>
            <a:r>
              <a:rPr lang="ru-RU" dirty="0">
                <a:ea typeface="Geneva" pitchFamily="22" charset="-128"/>
              </a:rPr>
              <a:t>Вызовы и перспективы</a:t>
            </a:r>
            <a:endParaRPr lang="en-US" dirty="0" smtClean="0">
              <a:solidFill>
                <a:srgbClr val="FF6600"/>
              </a:solidFill>
              <a:ea typeface="Geneva" pitchFamily="22" charset="-128"/>
            </a:endParaRPr>
          </a:p>
        </p:txBody>
      </p:sp>
      <p:sp>
        <p:nvSpPr>
          <p:cNvPr id="1331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E69413-9C68-42D1-99C3-1D8CFA1D08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9552" y="2060848"/>
            <a:ext cx="5688632" cy="43204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899592" y="3140968"/>
            <a:ext cx="2088232" cy="2016224"/>
          </a:xfrm>
          <a:prstGeom prst="ellipse">
            <a:avLst/>
          </a:prstGeom>
          <a:ln w="28575"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/>
              <a:t>Бизнес (предприятие,</a:t>
            </a:r>
            <a:br>
              <a:rPr lang="ru-RU" sz="1400" b="1" dirty="0" smtClean="0"/>
            </a:br>
            <a:r>
              <a:rPr lang="ru-RU" sz="1400" b="1" dirty="0" smtClean="0"/>
              <a:t>корпорация)</a:t>
            </a:r>
            <a:endParaRPr lang="ru-RU" sz="1400" b="1" dirty="0"/>
          </a:p>
        </p:txBody>
      </p:sp>
      <p:sp>
        <p:nvSpPr>
          <p:cNvPr id="12" name="Овал 11"/>
          <p:cNvSpPr/>
          <p:nvPr/>
        </p:nvSpPr>
        <p:spPr>
          <a:xfrm>
            <a:off x="539552" y="1700808"/>
            <a:ext cx="8352928" cy="4968552"/>
          </a:xfrm>
          <a:prstGeom prst="ellipse">
            <a:avLst/>
          </a:prstGeom>
          <a:noFill/>
          <a:ln w="12700">
            <a:solidFill>
              <a:schemeClr val="tx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27884" y="3897922"/>
            <a:ext cx="27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Клубная (социальная) среда бизнеса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28535" y="382591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Внешняя среда бизнеса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388333" y="5589240"/>
            <a:ext cx="1368152" cy="720080"/>
          </a:xfrm>
          <a:prstGeom prst="wedgeRectCallout">
            <a:avLst>
              <a:gd name="adj1" fmla="val 32221"/>
              <a:gd name="adj2" fmla="val -112924"/>
            </a:avLst>
          </a:prstGeom>
          <a:solidFill>
            <a:srgbClr val="F9D4B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Жесткая граница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4499992" y="5993974"/>
            <a:ext cx="1368152" cy="720080"/>
          </a:xfrm>
          <a:prstGeom prst="wedgeRectCallout">
            <a:avLst>
              <a:gd name="adj1" fmla="val 32221"/>
              <a:gd name="adj2" fmla="val -11292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Прозрачная граница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8706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/>
      <p:bldP spid="14" grpId="0"/>
      <p:bldP spid="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500063"/>
            <a:ext cx="8424862" cy="1047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Диссипация (рассеивание) бизнеса</a:t>
            </a:r>
            <a:endParaRPr lang="en-US" dirty="0" smtClean="0">
              <a:solidFill>
                <a:srgbClr val="FF6600"/>
              </a:solidFill>
              <a:ea typeface="Geneva" pitchFamily="22" charset="-128"/>
            </a:endParaRPr>
          </a:p>
        </p:txBody>
      </p:sp>
      <p:sp>
        <p:nvSpPr>
          <p:cNvPr id="14339" name="Объект 1"/>
          <p:cNvSpPr>
            <a:spLocks noGrp="1"/>
          </p:cNvSpPr>
          <p:nvPr>
            <p:ph idx="1"/>
          </p:nvPr>
        </p:nvSpPr>
        <p:spPr>
          <a:xfrm>
            <a:off x="479425" y="1697038"/>
            <a:ext cx="8353425" cy="1303337"/>
          </a:xfrm>
        </p:spPr>
        <p:txBody>
          <a:bodyPr/>
          <a:lstStyle/>
          <a:p>
            <a:pPr marL="0" indent="0"/>
            <a:r>
              <a:rPr lang="ru-RU" sz="3600" dirty="0" smtClean="0"/>
              <a:t>Социальные сети – новая среда обитания профессионалов</a:t>
            </a:r>
          </a:p>
        </p:txBody>
      </p:sp>
      <p:sp>
        <p:nvSpPr>
          <p:cNvPr id="14340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316451-7E85-44C1-A6BD-6D53DAE2016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500063" y="4076303"/>
            <a:ext cx="1152525" cy="5048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979613" y="3587154"/>
            <a:ext cx="67691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В свободном </a:t>
            </a:r>
            <a:r>
              <a:rPr lang="ru-RU" sz="2400" i="1" dirty="0"/>
              <a:t>клубном</a:t>
            </a:r>
            <a:r>
              <a:rPr lang="ru-RU" sz="2400" dirty="0"/>
              <a:t> пространстве все больше самодостаточных, квалифицированных и независимых профессионалов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571500" y="2996952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LinkedIn, Facebook, </a:t>
            </a:r>
            <a:r>
              <a:rPr lang="ru-RU" sz="2400"/>
              <a:t>Вконтакте..</a:t>
            </a:r>
          </a:p>
        </p:txBody>
      </p:sp>
      <p:sp>
        <p:nvSpPr>
          <p:cNvPr id="8" name="Объект 1"/>
          <p:cNvSpPr txBox="1">
            <a:spLocks/>
          </p:cNvSpPr>
          <p:nvPr/>
        </p:nvSpPr>
        <p:spPr bwMode="auto">
          <a:xfrm>
            <a:off x="479425" y="5287218"/>
            <a:ext cx="8353425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ru-RU" sz="2800" dirty="0" smtClean="0"/>
              <a:t> Проблемы бизнеса –</a:t>
            </a:r>
            <a:r>
              <a:rPr lang="en-US" sz="2800" dirty="0" smtClean="0"/>
              <a:t>&gt;</a:t>
            </a:r>
            <a:r>
              <a:rPr lang="ru-RU" sz="2800" dirty="0" smtClean="0"/>
              <a:t> новые возможности для неформальных объединений и некоммерческих организаций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4CE4FC-6AEB-4D15-A24F-B09713FA76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Разные типы бизнес-объединений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1484784"/>
            <a:ext cx="7258050" cy="522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50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2275" y="571500"/>
            <a:ext cx="8220075" cy="88106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6600"/>
                </a:solidFill>
              </a:rPr>
              <a:t>Деятельные сообщества -  </a:t>
            </a:r>
            <a:br>
              <a:rPr lang="ru-RU" dirty="0" smtClean="0">
                <a:solidFill>
                  <a:srgbClr val="FF6600"/>
                </a:solidFill>
              </a:rPr>
            </a:br>
            <a:r>
              <a:rPr lang="ru-RU" dirty="0" smtClean="0"/>
              <a:t>между клубом и предприятием</a:t>
            </a:r>
            <a:endParaRPr lang="ru-RU" dirty="0"/>
          </a:p>
        </p:txBody>
      </p:sp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CC2FD6D-46D3-483B-A5F8-089A8DAE624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156176" y="2991822"/>
            <a:ext cx="2808312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/>
              <a:t>Клубные</a:t>
            </a:r>
            <a:r>
              <a:rPr lang="ru-RU" sz="2400" dirty="0"/>
              <a:t> </a:t>
            </a:r>
            <a:r>
              <a:rPr lang="ru-RU" sz="2200" dirty="0"/>
              <a:t>сообщества</a:t>
            </a:r>
          </a:p>
        </p:txBody>
      </p:sp>
      <p:sp>
        <p:nvSpPr>
          <p:cNvPr id="7" name="Овал 6"/>
          <p:cNvSpPr/>
          <p:nvPr/>
        </p:nvSpPr>
        <p:spPr>
          <a:xfrm>
            <a:off x="3635375" y="2527300"/>
            <a:ext cx="2071688" cy="20447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Деятельные сообщества</a:t>
            </a:r>
          </a:p>
        </p:txBody>
      </p:sp>
      <p:sp>
        <p:nvSpPr>
          <p:cNvPr id="9" name="Овал 8"/>
          <p:cNvSpPr/>
          <p:nvPr/>
        </p:nvSpPr>
        <p:spPr>
          <a:xfrm>
            <a:off x="395536" y="1832284"/>
            <a:ext cx="2747704" cy="3168352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/>
              <a:t>Предприятия, организации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850" y="5130800"/>
            <a:ext cx="27352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Вертикальная иерархия</a:t>
            </a:r>
          </a:p>
          <a:p>
            <a:r>
              <a:rPr lang="ru-RU" sz="1600"/>
              <a:t>Ориентация на продукт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156325" y="5130800"/>
            <a:ext cx="273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/>
              <a:t>Горизонтальная сеть</a:t>
            </a:r>
          </a:p>
          <a:p>
            <a:r>
              <a:rPr lang="ru-RU" sz="1600"/>
              <a:t>Ориентация на общение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357563" y="5130800"/>
            <a:ext cx="27368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C00000"/>
                </a:solidFill>
              </a:rPr>
              <a:t>Горизонтальная сеть</a:t>
            </a:r>
          </a:p>
          <a:p>
            <a:r>
              <a:rPr lang="ru-RU" sz="1600">
                <a:solidFill>
                  <a:srgbClr val="C00000"/>
                </a:solidFill>
              </a:rPr>
              <a:t>Ориентация на продукт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Деятельные сообщества - 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idx="1"/>
          </p:nvPr>
        </p:nvSpPr>
        <p:spPr>
          <a:xfrm>
            <a:off x="899592" y="1412776"/>
            <a:ext cx="7708900" cy="4343400"/>
          </a:xfrm>
        </p:spPr>
        <p:txBody>
          <a:bodyPr/>
          <a:lstStyle/>
          <a:p>
            <a:r>
              <a:rPr lang="ru-RU" sz="1800" dirty="0" smtClean="0">
                <a:solidFill>
                  <a:srgbClr val="000000"/>
                </a:solidFill>
              </a:rPr>
              <a:t>Человеческие сообщества, складывающиеся вокруг </a:t>
            </a:r>
            <a:r>
              <a:rPr lang="ru-RU" sz="1800" dirty="0" smtClean="0">
                <a:solidFill>
                  <a:srgbClr val="FF6600"/>
                </a:solidFill>
              </a:rPr>
              <a:t>практического решения </a:t>
            </a:r>
            <a:r>
              <a:rPr lang="ru-RU" sz="1800" dirty="0" smtClean="0">
                <a:solidFill>
                  <a:srgbClr val="000000"/>
                </a:solidFill>
              </a:rPr>
              <a:t>какой-либо </a:t>
            </a:r>
            <a:r>
              <a:rPr lang="ru-RU" sz="1800" dirty="0" smtClean="0">
                <a:solidFill>
                  <a:srgbClr val="FF6600"/>
                </a:solidFill>
              </a:rPr>
              <a:t>коллективной задачи</a:t>
            </a:r>
            <a:r>
              <a:rPr lang="ru-RU" sz="1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Отличительной особенностью деятельного сообщества является то, что его участники имеют намерение и мотивацию в процессе общения и совместной деятельности с другими участниками </a:t>
            </a:r>
            <a:r>
              <a:rPr lang="ru-RU" sz="1800" dirty="0" smtClean="0">
                <a:solidFill>
                  <a:srgbClr val="FF6600"/>
                </a:solidFill>
              </a:rPr>
              <a:t>решить конкретную задачу наилучшим образом</a:t>
            </a:r>
            <a:r>
              <a:rPr lang="ru-RU" sz="1800" dirty="0" smtClean="0">
                <a:solidFill>
                  <a:srgbClr val="000000"/>
                </a:solidFill>
              </a:rPr>
              <a:t> и/или научиться решать подобные задачи как можно лучше </a:t>
            </a:r>
            <a:r>
              <a:rPr lang="en-US" sz="1800" dirty="0" smtClean="0">
                <a:solidFill>
                  <a:srgbClr val="000000"/>
                </a:solidFill>
              </a:rPr>
              <a:t>*</a:t>
            </a:r>
            <a:r>
              <a:rPr lang="ru-RU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ru-RU" sz="1800" dirty="0" smtClean="0">
                <a:solidFill>
                  <a:srgbClr val="000000"/>
                </a:solidFill>
              </a:rPr>
              <a:t>Деятельные сообщества были и раньше (</a:t>
            </a:r>
            <a:r>
              <a:rPr lang="ru-RU" sz="1800" i="1" dirty="0" smtClean="0">
                <a:solidFill>
                  <a:srgbClr val="FF6600"/>
                </a:solidFill>
              </a:rPr>
              <a:t>артели</a:t>
            </a:r>
            <a:r>
              <a:rPr lang="ru-RU" sz="1800" dirty="0" smtClean="0">
                <a:solidFill>
                  <a:srgbClr val="000000"/>
                </a:solidFill>
              </a:rPr>
              <a:t> вольных старателей, мастеровых, художников и т.п.). Но постановка профессиональной коммуникации на современную </a:t>
            </a:r>
            <a:r>
              <a:rPr lang="en-US" sz="1800" dirty="0" smtClean="0">
                <a:solidFill>
                  <a:srgbClr val="FF6600"/>
                </a:solidFill>
              </a:rPr>
              <a:t>IT</a:t>
            </a:r>
            <a:r>
              <a:rPr lang="ru-RU" sz="1800" dirty="0" smtClean="0">
                <a:solidFill>
                  <a:srgbClr val="FF6600"/>
                </a:solidFill>
              </a:rPr>
              <a:t>-платформу</a:t>
            </a:r>
            <a:r>
              <a:rPr lang="ru-RU" sz="1800" dirty="0" smtClean="0">
                <a:solidFill>
                  <a:srgbClr val="000000"/>
                </a:solidFill>
              </a:rPr>
              <a:t> кардинально облегчает формирование сообщества, меняет его свойства и характер внутренних отношений, а также существенно повышает эффективность. Поэтому можно утверждать, что деятельные сообщества нынешнего времени – это прежде всего </a:t>
            </a:r>
            <a:r>
              <a:rPr lang="ru-RU" sz="1800" dirty="0" smtClean="0">
                <a:solidFill>
                  <a:srgbClr val="FF6600"/>
                </a:solidFill>
              </a:rPr>
              <a:t>онлайн-сообщества</a:t>
            </a:r>
            <a:r>
              <a:rPr lang="ru-RU" sz="1800" dirty="0" smtClean="0">
                <a:solidFill>
                  <a:srgbClr val="000000"/>
                </a:solidFill>
              </a:rPr>
              <a:t> **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AEE87-68A4-4AC0-927C-06BAADC61C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27538" y="5869012"/>
            <a:ext cx="3057525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*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Определение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Witology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7538" y="6229052"/>
            <a:ext cx="396081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**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Суждение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Social Business Group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Деятельные сообщества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876800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464646"/>
                </a:solidFill>
              </a:rPr>
              <a:t>Деятельные сообщества («communities of practice») – сообщества людей, специальным образом организованных в </a:t>
            </a:r>
            <a:r>
              <a:rPr lang="ru-RU" sz="2000" dirty="0" smtClean="0">
                <a:solidFill>
                  <a:srgbClr val="00AAAD"/>
                </a:solidFill>
              </a:rPr>
              <a:t>виртуальной сети</a:t>
            </a:r>
            <a:r>
              <a:rPr lang="ru-RU" sz="2000" dirty="0" smtClean="0">
                <a:solidFill>
                  <a:srgbClr val="464646"/>
                </a:solidFill>
              </a:rPr>
              <a:t>, взаимодействие которых основано на принципе </a:t>
            </a:r>
            <a:r>
              <a:rPr lang="ru-RU" sz="2000" dirty="0" smtClean="0">
                <a:solidFill>
                  <a:srgbClr val="00AAAD"/>
                </a:solidFill>
              </a:rPr>
              <a:t>массового сотрудничества</a:t>
            </a:r>
            <a:r>
              <a:rPr lang="ru-RU" sz="2000" dirty="0" smtClean="0">
                <a:solidFill>
                  <a:srgbClr val="464646"/>
                </a:solidFill>
              </a:rPr>
              <a:t>  и нацелено на </a:t>
            </a:r>
            <a:r>
              <a:rPr lang="ru-RU" sz="2000" dirty="0" smtClean="0">
                <a:solidFill>
                  <a:srgbClr val="00AAAD"/>
                </a:solidFill>
              </a:rPr>
              <a:t>решение</a:t>
            </a:r>
            <a:r>
              <a:rPr lang="ru-RU" sz="2000" dirty="0" smtClean="0">
                <a:solidFill>
                  <a:srgbClr val="464646"/>
                </a:solidFill>
              </a:rPr>
              <a:t> определенной проблемы или выполнение проекта.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rgbClr val="464646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464646"/>
                </a:solidFill>
              </a:rPr>
              <a:t>Важная характеристика: нацеленность на </a:t>
            </a:r>
            <a:r>
              <a:rPr lang="ru-RU" sz="2000" dirty="0" smtClean="0">
                <a:solidFill>
                  <a:srgbClr val="00AAAD"/>
                </a:solidFill>
              </a:rPr>
              <a:t>получение результата</a:t>
            </a:r>
            <a:r>
              <a:rPr lang="ru-RU" sz="2000" dirty="0" smtClean="0">
                <a:solidFill>
                  <a:srgbClr val="464646"/>
                </a:solidFill>
              </a:rPr>
              <a:t> и создание определенной </a:t>
            </a:r>
            <a:r>
              <a:rPr lang="ru-RU" sz="2000" dirty="0" smtClean="0">
                <a:solidFill>
                  <a:srgbClr val="00AAAD"/>
                </a:solidFill>
              </a:rPr>
              <a:t>практики (культуры) группового взаимодействия</a:t>
            </a:r>
            <a:r>
              <a:rPr lang="ru-RU" sz="2000" dirty="0" smtClean="0">
                <a:solidFill>
                  <a:srgbClr val="464646"/>
                </a:solidFill>
              </a:rPr>
              <a:t>, дающего возможность решать аналогичные задачи, возникающие в будущем, наилучшим образом. </a:t>
            </a:r>
          </a:p>
          <a:p>
            <a:pPr marL="182880" indent="-182880" fontAlgn="auto">
              <a:spcAft>
                <a:spcPts val="0"/>
              </a:spcAft>
              <a:defRPr/>
            </a:pPr>
            <a:endParaRPr lang="ru-RU" sz="2000" dirty="0"/>
          </a:p>
        </p:txBody>
      </p:sp>
      <p:sp>
        <p:nvSpPr>
          <p:cNvPr id="2355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1B60EF1-A52C-4335-B847-F15E974BCB2C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859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реализации</a:t>
            </a:r>
            <a:endParaRPr lang="ru-RU" dirty="0"/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r>
              <a:rPr lang="ru-RU" dirty="0" smtClean="0"/>
              <a:t>Основы функционирования деятельных сообществ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E81E8-2D20-407C-8BBE-39FC3332C01A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7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Деятельные сообщества - </a:t>
            </a:r>
            <a:r>
              <a:rPr lang="ru-RU" dirty="0"/>
              <a:t>Принципы организации совместной работы</a:t>
            </a: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3AEE87-68A4-4AC0-927C-06BAADC61CE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/>
          </a:p>
        </p:txBody>
      </p:sp>
      <p:sp>
        <p:nvSpPr>
          <p:cNvPr id="8" name="Содержимое 1"/>
          <p:cNvSpPr>
            <a:spLocks noGrp="1"/>
          </p:cNvSpPr>
          <p:nvPr>
            <p:ph sz="half" idx="1"/>
          </p:nvPr>
        </p:nvSpPr>
        <p:spPr>
          <a:xfrm>
            <a:off x="468313" y="1916832"/>
            <a:ext cx="8207376" cy="4031654"/>
          </a:xfrm>
        </p:spPr>
        <p:txBody>
          <a:bodyPr>
            <a:normAutofit/>
          </a:bodyPr>
          <a:lstStyle/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Массовое участие в создании </a:t>
            </a:r>
            <a:r>
              <a:rPr lang="ru-RU" sz="2400" dirty="0" err="1" smtClean="0">
                <a:solidFill>
                  <a:schemeClr val="tx1"/>
                </a:solidFill>
              </a:rPr>
              <a:t>контента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Коллективность</a:t>
            </a:r>
          </a:p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Прозрачность социальной среды</a:t>
            </a:r>
          </a:p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Независимость</a:t>
            </a:r>
          </a:p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Сохранение всех вкладов участников</a:t>
            </a:r>
          </a:p>
          <a:p>
            <a:pPr marL="714375" indent="-352425"/>
            <a:r>
              <a:rPr lang="ru-RU" sz="2400" dirty="0" smtClean="0">
                <a:solidFill>
                  <a:schemeClr val="tx1"/>
                </a:solidFill>
              </a:rPr>
              <a:t>Новые (инновационные) способы решения существующих проблем</a:t>
            </a: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611188" y="6021388"/>
            <a:ext cx="75612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Подробнее: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Книга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Anthony J. Bradley &amp; Mark P. McDonald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«The Social Organization. How to Use Social Media to Tap the Collective Genius of Your Customers and Employees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Boston, Massachusetts: Harvard Business Review Press. 2012.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464646"/>
                </a:solidFill>
              </a:rPr>
              <a:t>Условия коллективного действия </a:t>
            </a:r>
            <a:endParaRPr lang="ru-RU" sz="3600" dirty="0">
              <a:solidFill>
                <a:srgbClr val="464646"/>
              </a:solidFill>
            </a:endParaRPr>
          </a:p>
        </p:txBody>
      </p:sp>
      <p:sp>
        <p:nvSpPr>
          <p:cNvPr id="18435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2448D2E-644C-4247-B53A-A431EA812303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/>
          </a:p>
        </p:txBody>
      </p:sp>
      <p:graphicFrame>
        <p:nvGraphicFramePr>
          <p:cNvPr id="6" name="Объект 4"/>
          <p:cNvGraphicFramePr>
            <a:graphicFrameLocks noGrp="1"/>
          </p:cNvGraphicFramePr>
          <p:nvPr>
            <p:ph idx="1"/>
          </p:nvPr>
        </p:nvGraphicFramePr>
        <p:xfrm>
          <a:off x="395536" y="1500174"/>
          <a:ext cx="75608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2998788" y="3068638"/>
            <a:ext cx="2786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 err="1">
                <a:solidFill>
                  <a:srgbClr val="FF0000"/>
                </a:solidFill>
              </a:rPr>
              <a:t>Коллаборация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611188" y="6021388"/>
            <a:ext cx="75612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Книга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Anthony J. Bradley &amp; Mark P. McDonald</a:t>
            </a:r>
          </a:p>
          <a:p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«The Social Organization. How to Use Social Media to Tap the Collective Genius of Your Customers and Employees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Boston, Massachusetts: Harvard Business Review Press. 2012.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464646"/>
                </a:solidFill>
              </a:rPr>
              <a:t>Условия коллективного действия (</a:t>
            </a:r>
            <a:r>
              <a:rPr lang="ru-RU" dirty="0" err="1" smtClean="0">
                <a:solidFill>
                  <a:srgbClr val="464646"/>
                </a:solidFill>
              </a:rPr>
              <a:t>коллаборации</a:t>
            </a:r>
            <a:r>
              <a:rPr lang="ru-RU" dirty="0" smtClean="0">
                <a:solidFill>
                  <a:srgbClr val="464646"/>
                </a:solidFill>
              </a:rPr>
              <a:t>, сотрудничества) 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205064"/>
          </a:xfrm>
        </p:spPr>
        <p:txBody>
          <a:bodyPr/>
          <a:lstStyle/>
          <a:p>
            <a:r>
              <a:rPr lang="ru-RU" sz="2000" dirty="0" smtClean="0">
                <a:solidFill>
                  <a:srgbClr val="00AAAD"/>
                </a:solidFill>
              </a:rPr>
              <a:t>Сообщество</a:t>
            </a:r>
            <a:r>
              <a:rPr lang="ru-RU" sz="2000" dirty="0" smtClean="0">
                <a:solidFill>
                  <a:srgbClr val="464646"/>
                </a:solidFill>
              </a:rPr>
              <a:t> – специальным образом подобранная группа людей (эксперты, представители определенной профессии, работники компании). </a:t>
            </a:r>
          </a:p>
          <a:p>
            <a:r>
              <a:rPr lang="ru-RU" sz="2000" dirty="0" smtClean="0">
                <a:solidFill>
                  <a:srgbClr val="00AAAD"/>
                </a:solidFill>
              </a:rPr>
              <a:t>Социальные медиа </a:t>
            </a:r>
            <a:r>
              <a:rPr lang="ru-RU" sz="2000" dirty="0" smtClean="0">
                <a:solidFill>
                  <a:srgbClr val="464646"/>
                </a:solidFill>
              </a:rPr>
              <a:t>– интернет-площадки, основанные на идеологической и технологической базе </a:t>
            </a:r>
            <a:r>
              <a:rPr lang="ru-RU" sz="2000" dirty="0" err="1" smtClean="0">
                <a:solidFill>
                  <a:srgbClr val="464646"/>
                </a:solidFill>
              </a:rPr>
              <a:t>Web</a:t>
            </a:r>
            <a:r>
              <a:rPr lang="ru-RU" sz="2000" dirty="0" smtClean="0">
                <a:solidFill>
                  <a:srgbClr val="464646"/>
                </a:solidFill>
              </a:rPr>
              <a:t> 2.0, которые позволяют создание и обмен контентом, созданным пользователями («</a:t>
            </a:r>
            <a:r>
              <a:rPr lang="en-US" sz="2000" dirty="0" smtClean="0">
                <a:solidFill>
                  <a:srgbClr val="464646"/>
                </a:solidFill>
              </a:rPr>
              <a:t>u</a:t>
            </a:r>
            <a:r>
              <a:rPr lang="ru-RU" sz="2000" dirty="0" err="1" smtClean="0">
                <a:solidFill>
                  <a:srgbClr val="464646"/>
                </a:solidFill>
              </a:rPr>
              <a:t>ser-generated</a:t>
            </a:r>
            <a:r>
              <a:rPr lang="ru-RU" sz="2000" dirty="0" smtClean="0">
                <a:solidFill>
                  <a:srgbClr val="464646"/>
                </a:solidFill>
              </a:rPr>
              <a:t> </a:t>
            </a:r>
            <a:r>
              <a:rPr lang="ru-RU" sz="2000" dirty="0" err="1" smtClean="0">
                <a:solidFill>
                  <a:srgbClr val="464646"/>
                </a:solidFill>
              </a:rPr>
              <a:t>content</a:t>
            </a:r>
            <a:r>
              <a:rPr lang="ru-RU" sz="2000" dirty="0" smtClean="0">
                <a:solidFill>
                  <a:srgbClr val="464646"/>
                </a:solidFill>
              </a:rPr>
              <a:t>»):</a:t>
            </a:r>
            <a:endParaRPr lang="en-US" sz="2000" dirty="0" smtClean="0">
              <a:solidFill>
                <a:srgbClr val="464646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464646"/>
                </a:solidFill>
              </a:rPr>
              <a:t>Массовые площадки: социальные сети </a:t>
            </a:r>
            <a:r>
              <a:rPr lang="en-US" sz="2000" dirty="0" smtClean="0">
                <a:solidFill>
                  <a:srgbClr val="464646"/>
                </a:solidFill>
              </a:rPr>
              <a:t>Facebook, </a:t>
            </a:r>
            <a:r>
              <a:rPr lang="en-US" sz="2000" dirty="0" err="1" smtClean="0">
                <a:solidFill>
                  <a:srgbClr val="464646"/>
                </a:solidFill>
              </a:rPr>
              <a:t>Vkontakte</a:t>
            </a:r>
            <a:r>
              <a:rPr lang="en-US" sz="2000" dirty="0" smtClean="0">
                <a:solidFill>
                  <a:srgbClr val="464646"/>
                </a:solidFill>
              </a:rPr>
              <a:t>, </a:t>
            </a:r>
            <a:r>
              <a:rPr lang="ru-RU" sz="2000" dirty="0" smtClean="0">
                <a:solidFill>
                  <a:srgbClr val="464646"/>
                </a:solidFill>
              </a:rPr>
              <a:t>Одноклассники;</a:t>
            </a:r>
            <a:endParaRPr lang="en-US" sz="2000" dirty="0" smtClean="0">
              <a:solidFill>
                <a:srgbClr val="464646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464646"/>
                </a:solidFill>
              </a:rPr>
              <a:t>Профессиональные («закрытые») площадки. </a:t>
            </a:r>
          </a:p>
          <a:p>
            <a:r>
              <a:rPr lang="ru-RU" sz="2000" dirty="0" smtClean="0">
                <a:solidFill>
                  <a:srgbClr val="00AAAD"/>
                </a:solidFill>
              </a:rPr>
              <a:t>Совместная деятельность</a:t>
            </a:r>
            <a:r>
              <a:rPr lang="ru-RU" sz="2000" dirty="0" smtClean="0"/>
              <a:t>, </a:t>
            </a:r>
            <a:r>
              <a:rPr lang="ru-RU" sz="2000" dirty="0" smtClean="0">
                <a:solidFill>
                  <a:srgbClr val="464646"/>
                </a:solidFill>
              </a:rPr>
              <a:t>ориентированная на </a:t>
            </a:r>
            <a:r>
              <a:rPr lang="ru-RU" sz="2000" dirty="0" smtClean="0">
                <a:solidFill>
                  <a:srgbClr val="00AAAD"/>
                </a:solidFill>
              </a:rPr>
              <a:t>цель</a:t>
            </a:r>
            <a:r>
              <a:rPr lang="ru-RU" sz="2000" dirty="0" smtClean="0"/>
              <a:t> – </a:t>
            </a:r>
            <a:r>
              <a:rPr lang="ru-RU" sz="2000" dirty="0" smtClean="0">
                <a:solidFill>
                  <a:srgbClr val="464646"/>
                </a:solidFill>
              </a:rPr>
              <a:t>основа формирования деятельного сообщества. </a:t>
            </a:r>
          </a:p>
        </p:txBody>
      </p:sp>
      <p:sp>
        <p:nvSpPr>
          <p:cNvPr id="19460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214973-8552-44B1-8528-A97236376A4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ВЫЗОВЫ</a:t>
            </a:r>
            <a:endParaRPr lang="ru-RU" dirty="0"/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r>
              <a:rPr lang="ru-RU" dirty="0" smtClean="0"/>
              <a:t>Новые проблемы бизнес-организаций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E81E8-2D20-407C-8BBE-39FC3332C01A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7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Модерация: четвертое условие коллективного действия   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827088" y="1773238"/>
            <a:ext cx="7521575" cy="4200525"/>
          </a:xfrm>
        </p:spPr>
        <p:txBody>
          <a:bodyPr/>
          <a:lstStyle/>
          <a:p>
            <a:r>
              <a:rPr lang="ru-RU" sz="2000" dirty="0" smtClean="0">
                <a:solidFill>
                  <a:srgbClr val="464646"/>
                </a:solidFill>
              </a:rPr>
              <a:t>Помимо трех указанных условий, на которых строится совместная деятельность, другим, четвертым, основанием является </a:t>
            </a:r>
            <a:r>
              <a:rPr lang="ru-RU" sz="2000" dirty="0" smtClean="0">
                <a:solidFill>
                  <a:srgbClr val="00AAAD"/>
                </a:solidFill>
              </a:rPr>
              <a:t>управление групповой деятельностью через </a:t>
            </a:r>
            <a:r>
              <a:rPr lang="ru-RU" sz="2000" i="1" dirty="0" err="1" smtClean="0">
                <a:solidFill>
                  <a:srgbClr val="00AAAD"/>
                </a:solidFill>
              </a:rPr>
              <a:t>модерацию</a:t>
            </a:r>
            <a:r>
              <a:rPr lang="ru-RU" sz="2000" dirty="0" smtClean="0">
                <a:solidFill>
                  <a:srgbClr val="464646"/>
                </a:solidFill>
              </a:rPr>
              <a:t>. </a:t>
            </a:r>
          </a:p>
          <a:p>
            <a:r>
              <a:rPr lang="ru-RU" sz="2000" dirty="0" smtClean="0">
                <a:solidFill>
                  <a:srgbClr val="464646"/>
                </a:solidFill>
              </a:rPr>
              <a:t>В сообществе должны быть люди, следящие за процессом и мягко управляющие им, </a:t>
            </a:r>
            <a:r>
              <a:rPr lang="ru-RU" sz="2000" dirty="0" smtClean="0">
                <a:solidFill>
                  <a:srgbClr val="00AAAD"/>
                </a:solidFill>
              </a:rPr>
              <a:t>либо из числа самих же участников группы, либо привлеченные со стороны</a:t>
            </a:r>
            <a:r>
              <a:rPr lang="ru-RU" sz="2000" dirty="0" smtClean="0">
                <a:solidFill>
                  <a:srgbClr val="464646"/>
                </a:solidFill>
              </a:rPr>
              <a:t>. </a:t>
            </a:r>
          </a:p>
          <a:p>
            <a:r>
              <a:rPr lang="ru-RU" sz="2000" dirty="0" smtClean="0">
                <a:solidFill>
                  <a:srgbClr val="464646"/>
                </a:solidFill>
              </a:rPr>
              <a:t>Люди могут проявлять энтузиазм и самоорганизацию на уровне своих интересов и способностей, но кому-то необходимо обеспечить </a:t>
            </a:r>
            <a:r>
              <a:rPr lang="ru-RU" sz="2000" dirty="0" smtClean="0">
                <a:solidFill>
                  <a:srgbClr val="00AAAD"/>
                </a:solidFill>
              </a:rPr>
              <a:t>координацию, направить коллективную деятельность в нужное русло, организовывать принятие решений</a:t>
            </a:r>
            <a:r>
              <a:rPr lang="ru-RU" sz="2000" dirty="0" smtClean="0">
                <a:solidFill>
                  <a:srgbClr val="464646"/>
                </a:solidFill>
              </a:rPr>
              <a:t>.</a:t>
            </a:r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847F50-D192-4F9F-AC63-2AE8F1245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3358EB4-DFD3-4AE0-88F1-AABE59563687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11188" y="412750"/>
            <a:ext cx="8229600" cy="990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b="1" spc="-100" dirty="0">
                <a:solidFill>
                  <a:srgbClr val="464646"/>
                </a:solidFill>
                <a:latin typeface="+mj-lt"/>
                <a:ea typeface="+mj-ea"/>
                <a:cs typeface="+mj-cs"/>
              </a:rPr>
              <a:t>Social Business Group</a:t>
            </a:r>
            <a:r>
              <a:rPr lang="ru-RU" sz="2400" spc="-100" dirty="0">
                <a:solidFill>
                  <a:srgbClr val="464646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2400" spc="-100" dirty="0">
                <a:solidFill>
                  <a:srgbClr val="00AAAD"/>
                </a:solidFill>
                <a:latin typeface="+mj-lt"/>
                <a:ea typeface="+mj-ea"/>
                <a:cs typeface="+mj-cs"/>
              </a:rPr>
              <a:t>модерация сообщества </a:t>
            </a:r>
            <a:r>
              <a:rPr lang="ru-RU" sz="2400" spc="-100" dirty="0">
                <a:solidFill>
                  <a:srgbClr val="464646"/>
                </a:solidFill>
                <a:latin typeface="+mj-lt"/>
                <a:ea typeface="+mj-ea"/>
                <a:cs typeface="+mj-cs"/>
              </a:rPr>
              <a:t>– один из ключевых моментов </a:t>
            </a:r>
            <a:r>
              <a:rPr lang="ru-RU" sz="2400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формирования деятельного сообщества. </a:t>
            </a:r>
          </a:p>
        </p:txBody>
      </p:sp>
      <p:sp>
        <p:nvSpPr>
          <p:cNvPr id="2" name="Овал 1"/>
          <p:cNvSpPr/>
          <p:nvPr/>
        </p:nvSpPr>
        <p:spPr>
          <a:xfrm>
            <a:off x="3419872" y="1544264"/>
            <a:ext cx="2520280" cy="24545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Сообщество</a:t>
            </a:r>
          </a:p>
        </p:txBody>
      </p:sp>
      <p:sp>
        <p:nvSpPr>
          <p:cNvPr id="8" name="Овал 7"/>
          <p:cNvSpPr/>
          <p:nvPr/>
        </p:nvSpPr>
        <p:spPr>
          <a:xfrm>
            <a:off x="1475656" y="2768083"/>
            <a:ext cx="2520280" cy="257603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Платформа</a:t>
            </a:r>
          </a:p>
        </p:txBody>
      </p:sp>
      <p:sp>
        <p:nvSpPr>
          <p:cNvPr id="9" name="Овал 8"/>
          <p:cNvSpPr/>
          <p:nvPr/>
        </p:nvSpPr>
        <p:spPr>
          <a:xfrm>
            <a:off x="3391120" y="4142816"/>
            <a:ext cx="2549032" cy="24545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Цель, проект</a:t>
            </a:r>
          </a:p>
        </p:txBody>
      </p:sp>
      <p:sp>
        <p:nvSpPr>
          <p:cNvPr id="10" name="Овал 9"/>
          <p:cNvSpPr/>
          <p:nvPr/>
        </p:nvSpPr>
        <p:spPr>
          <a:xfrm>
            <a:off x="5436096" y="2771532"/>
            <a:ext cx="2571768" cy="2572589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/>
              <a:t>Модерация</a:t>
            </a:r>
            <a:endParaRPr lang="ru-RU" sz="2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17875" y="3903663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Сотрудничество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3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377825"/>
            <a:ext cx="8686800" cy="622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cs typeface="Arial" charset="0"/>
                <a:sym typeface="Arial" charset="0"/>
              </a:rPr>
              <a:t>Фундаментальный цикл </a:t>
            </a:r>
            <a:r>
              <a:rPr lang="ru-RU" sz="3600" dirty="0" smtClean="0">
                <a:solidFill>
                  <a:srgbClr val="FF6600"/>
                </a:solidFill>
                <a:cs typeface="Arial" charset="0"/>
                <a:sym typeface="Arial" charset="0"/>
              </a:rPr>
              <a:t>коллаборации</a:t>
            </a:r>
            <a:endParaRPr lang="en-US" sz="3600" dirty="0" smtClean="0">
              <a:solidFill>
                <a:srgbClr val="FF6600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24579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28EAF3-1251-4786-A70B-06EB4BCFBA1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2003426" y="3284984"/>
            <a:ext cx="1534976" cy="1478051"/>
            <a:chOff x="2124602" y="3584974"/>
            <a:chExt cx="1338784" cy="1340456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27651" name="Oval 73"/>
            <p:cNvSpPr>
              <a:spLocks noChangeArrowheads="1"/>
            </p:cNvSpPr>
            <p:nvPr/>
          </p:nvSpPr>
          <p:spPr bwMode="gray">
            <a:xfrm>
              <a:off x="2124602" y="3584974"/>
              <a:ext cx="1338784" cy="134045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963"/>
                </a:spcBef>
                <a:spcAft>
                  <a:spcPts val="0"/>
                </a:spcAft>
                <a:defRPr/>
              </a:pPr>
              <a:endParaRPr lang="en-US" sz="54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27654" name="Text Box 75"/>
            <p:cNvSpPr txBox="1">
              <a:spLocks noChangeArrowheads="1"/>
            </p:cNvSpPr>
            <p:nvPr/>
          </p:nvSpPr>
          <p:spPr bwMode="gray">
            <a:xfrm>
              <a:off x="2183492" y="3962814"/>
              <a:ext cx="1221003" cy="584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963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Изменение цели</a:t>
              </a:r>
              <a:endParaRPr lang="en-US" sz="16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4019550" y="1412776"/>
            <a:ext cx="1632570" cy="1460599"/>
            <a:chOff x="4039512" y="1686529"/>
            <a:chExt cx="1424267" cy="1340456"/>
          </a:xfrm>
        </p:grpSpPr>
        <p:sp>
          <p:nvSpPr>
            <p:cNvPr id="24601" name="Oval 73"/>
            <p:cNvSpPr>
              <a:spLocks noChangeArrowheads="1"/>
            </p:cNvSpPr>
            <p:nvPr/>
          </p:nvSpPr>
          <p:spPr bwMode="gray">
            <a:xfrm>
              <a:off x="4083090" y="1686529"/>
              <a:ext cx="1337113" cy="134045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ts val="963"/>
                </a:spcBef>
              </a:pPr>
              <a:endParaRPr lang="en-US" sz="5400"/>
            </a:p>
          </p:txBody>
        </p:sp>
        <p:sp>
          <p:nvSpPr>
            <p:cNvPr id="24602" name="Text Box 75"/>
            <p:cNvSpPr txBox="1">
              <a:spLocks noChangeArrowheads="1"/>
            </p:cNvSpPr>
            <p:nvPr/>
          </p:nvSpPr>
          <p:spPr bwMode="gray">
            <a:xfrm>
              <a:off x="4039512" y="2187480"/>
              <a:ext cx="142426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963"/>
                </a:spcBef>
              </a:pPr>
              <a:r>
                <a:rPr lang="ru-RU" sz="1600" b="1" dirty="0" smtClean="0">
                  <a:solidFill>
                    <a:schemeClr val="bg1"/>
                  </a:solidFill>
                  <a:ea typeface="MS PGothic" pitchFamily="34" charset="-128"/>
                  <a:sym typeface="Gill Sans"/>
                </a:rPr>
                <a:t>Вклад</a:t>
              </a:r>
              <a:endParaRPr lang="en-US" sz="1600" b="1" dirty="0">
                <a:solidFill>
                  <a:schemeClr val="bg1"/>
                </a:solidFill>
                <a:ea typeface="MS PGothic" pitchFamily="34" charset="-128"/>
                <a:sym typeface="Gill Sans"/>
              </a:endParaRPr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5952598" y="3284984"/>
            <a:ext cx="1605805" cy="1584176"/>
            <a:chOff x="6051139" y="3584974"/>
            <a:chExt cx="1337113" cy="1340456"/>
          </a:xfrm>
          <a:solidFill>
            <a:srgbClr val="009999"/>
          </a:solidFill>
        </p:grpSpPr>
        <p:sp>
          <p:nvSpPr>
            <p:cNvPr id="27652" name="Oval 73"/>
            <p:cNvSpPr>
              <a:spLocks noChangeArrowheads="1"/>
            </p:cNvSpPr>
            <p:nvPr/>
          </p:nvSpPr>
          <p:spPr bwMode="gray">
            <a:xfrm>
              <a:off x="6051139" y="3584974"/>
              <a:ext cx="1337113" cy="1340456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963"/>
                </a:spcBef>
                <a:spcAft>
                  <a:spcPts val="0"/>
                </a:spcAft>
                <a:defRPr/>
              </a:pPr>
              <a:endParaRPr lang="en-US" sz="54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27656" name="Text Box 75"/>
            <p:cNvSpPr txBox="1">
              <a:spLocks noChangeArrowheads="1"/>
            </p:cNvSpPr>
            <p:nvPr/>
          </p:nvSpPr>
          <p:spPr bwMode="gray">
            <a:xfrm>
              <a:off x="6220653" y="3848429"/>
              <a:ext cx="1026872" cy="70315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963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Обратная </a:t>
              </a:r>
              <a:r>
                <a:rPr lang="ru-RU" sz="1600" b="1" dirty="0" smtClean="0">
                  <a:solidFill>
                    <a:srgbClr val="FFFFFF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связь, продукт</a:t>
              </a:r>
              <a:endParaRPr lang="en-US" sz="1600" b="1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grpSp>
        <p:nvGrpSpPr>
          <p:cNvPr id="6" name="Group 4"/>
          <p:cNvGrpSpPr/>
          <p:nvPr/>
        </p:nvGrpSpPr>
        <p:grpSpPr>
          <a:xfrm>
            <a:off x="4019551" y="5229200"/>
            <a:ext cx="1395794" cy="1411855"/>
            <a:chOff x="4083090" y="5400105"/>
            <a:chExt cx="1337113" cy="1340456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7650" name="Oval 73"/>
            <p:cNvSpPr>
              <a:spLocks noChangeArrowheads="1"/>
            </p:cNvSpPr>
            <p:nvPr/>
          </p:nvSpPr>
          <p:spPr bwMode="gray">
            <a:xfrm>
              <a:off x="4083090" y="5400105"/>
              <a:ext cx="1337113" cy="1340456"/>
            </a:xfrm>
            <a:prstGeom prst="ellipse">
              <a:avLst/>
            </a:prstGeom>
            <a:grpFill/>
            <a:ln w="9525">
              <a:solidFill>
                <a:srgbClr val="0099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fontAlgn="auto">
                <a:spcBef>
                  <a:spcPts val="963"/>
                </a:spcBef>
                <a:spcAft>
                  <a:spcPts val="0"/>
                </a:spcAft>
                <a:defRPr/>
              </a:pPr>
              <a:endParaRPr lang="en-US" sz="5400" dirty="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sp>
          <p:nvSpPr>
            <p:cNvPr id="27657" name="Text Box 75"/>
            <p:cNvSpPr txBox="1">
              <a:spLocks noChangeArrowheads="1"/>
            </p:cNvSpPr>
            <p:nvPr/>
          </p:nvSpPr>
          <p:spPr bwMode="gray">
            <a:xfrm>
              <a:off x="4111148" y="5918197"/>
              <a:ext cx="1280998" cy="33855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ctr" eaLnBrk="1" fontAlgn="auto" hangingPunct="1">
                <a:spcBef>
                  <a:spcPts val="963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chemeClr val="bg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Оценка</a:t>
              </a:r>
              <a:endParaRPr lang="en-US" sz="1600" b="1" dirty="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7659" name="Text Box 75"/>
          <p:cNvSpPr txBox="1">
            <a:spLocks noChangeArrowheads="1"/>
          </p:cNvSpPr>
          <p:nvPr/>
        </p:nvSpPr>
        <p:spPr bwMode="gray">
          <a:xfrm>
            <a:off x="1371600" y="1174750"/>
            <a:ext cx="12636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b="1" dirty="0" smtClean="0">
                <a:ea typeface="MS PGothic" pitchFamily="34" charset="-128"/>
                <a:sym typeface="Gill Sans"/>
              </a:rPr>
              <a:t>Цель</a:t>
            </a:r>
            <a:endParaRPr lang="en-US" b="1" dirty="0">
              <a:ea typeface="MS PGothic" pitchFamily="34" charset="-128"/>
              <a:sym typeface="Gill Sans"/>
            </a:endParaRPr>
          </a:p>
        </p:txBody>
      </p:sp>
      <p:sp>
        <p:nvSpPr>
          <p:cNvPr id="24585" name="Text Box 75"/>
          <p:cNvSpPr txBox="1">
            <a:spLocks noChangeArrowheads="1"/>
          </p:cNvSpPr>
          <p:nvPr/>
        </p:nvSpPr>
        <p:spPr bwMode="gray">
          <a:xfrm>
            <a:off x="3491880" y="3708329"/>
            <a:ext cx="25558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sz="2000" b="1" dirty="0" smtClean="0">
                <a:ea typeface="MS PGothic" pitchFamily="34" charset="-128"/>
                <a:sym typeface="Gill Sans"/>
              </a:rPr>
              <a:t>Коллаборативный цикл сообщества</a:t>
            </a:r>
            <a:endParaRPr lang="en-US" sz="2000" b="1" dirty="0">
              <a:ea typeface="MS PGothic" pitchFamily="34" charset="-128"/>
              <a:sym typeface="Gill Sans"/>
            </a:endParaRPr>
          </a:p>
        </p:txBody>
      </p:sp>
      <p:sp>
        <p:nvSpPr>
          <p:cNvPr id="27670" name="Text Box 75"/>
          <p:cNvSpPr txBox="1">
            <a:spLocks noChangeArrowheads="1"/>
          </p:cNvSpPr>
          <p:nvPr/>
        </p:nvSpPr>
        <p:spPr bwMode="gray">
          <a:xfrm>
            <a:off x="7591044" y="5467350"/>
            <a:ext cx="15174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b="1" dirty="0" smtClean="0">
                <a:ea typeface="MS PGothic" pitchFamily="34" charset="-128"/>
                <a:sym typeface="Gill Sans"/>
              </a:rPr>
              <a:t>Результаты</a:t>
            </a:r>
            <a:endParaRPr lang="en-US" b="1" dirty="0">
              <a:ea typeface="MS PGothic" pitchFamily="34" charset="-128"/>
              <a:sym typeface="Gill Sans"/>
            </a:endParaRPr>
          </a:p>
        </p:txBody>
      </p:sp>
      <p:cxnSp>
        <p:nvCxnSpPr>
          <p:cNvPr id="4" name="Curved Connector 3"/>
          <p:cNvCxnSpPr>
            <a:stCxn id="27659" idx="3"/>
            <a:endCxn id="24601" idx="1"/>
          </p:cNvCxnSpPr>
          <p:nvPr/>
        </p:nvCxnSpPr>
        <p:spPr>
          <a:xfrm>
            <a:off x="2635250" y="1358900"/>
            <a:ext cx="1658705" cy="267776"/>
          </a:xfrm>
          <a:prstGeom prst="curvedConnector2">
            <a:avLst/>
          </a:prstGeom>
          <a:ln w="381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urved Connector 7"/>
          <p:cNvCxnSpPr>
            <a:stCxn id="27652" idx="0"/>
            <a:endCxn id="24601" idx="6"/>
          </p:cNvCxnSpPr>
          <p:nvPr/>
        </p:nvCxnSpPr>
        <p:spPr>
          <a:xfrm rot="16200000" flipV="1">
            <a:off x="5607882" y="2137364"/>
            <a:ext cx="1141908" cy="1153331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63" name="Text Box 75"/>
          <p:cNvSpPr txBox="1">
            <a:spLocks noChangeArrowheads="1"/>
          </p:cNvSpPr>
          <p:nvPr/>
        </p:nvSpPr>
        <p:spPr bwMode="gray">
          <a:xfrm>
            <a:off x="5796136" y="2697163"/>
            <a:ext cx="136815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sz="1600" b="1" i="1" dirty="0" smtClean="0">
                <a:ea typeface="MS PGothic" pitchFamily="34" charset="-128"/>
                <a:sym typeface="Gill Sans"/>
              </a:rPr>
              <a:t>Получает</a:t>
            </a:r>
            <a:endParaRPr lang="en-US" sz="1600" b="1" i="1" dirty="0">
              <a:ea typeface="MS PGothic" pitchFamily="34" charset="-128"/>
              <a:sym typeface="Gill Sans"/>
            </a:endParaRPr>
          </a:p>
        </p:txBody>
      </p:sp>
      <p:cxnSp>
        <p:nvCxnSpPr>
          <p:cNvPr id="36" name="Curved Connector 35"/>
          <p:cNvCxnSpPr>
            <a:stCxn id="27650" idx="6"/>
            <a:endCxn id="27652" idx="4"/>
          </p:cNvCxnSpPr>
          <p:nvPr/>
        </p:nvCxnSpPr>
        <p:spPr>
          <a:xfrm flipV="1">
            <a:off x="5415345" y="4869160"/>
            <a:ext cx="1340156" cy="1065968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64" name="Text Box 75"/>
          <p:cNvSpPr txBox="1">
            <a:spLocks noChangeArrowheads="1"/>
          </p:cNvSpPr>
          <p:nvPr/>
        </p:nvSpPr>
        <p:spPr bwMode="gray">
          <a:xfrm>
            <a:off x="5783592" y="5837572"/>
            <a:ext cx="16058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b="1" i="1" dirty="0" smtClean="0">
                <a:ea typeface="MS PGothic" pitchFamily="34" charset="-128"/>
                <a:sym typeface="Gill Sans"/>
              </a:rPr>
              <a:t>Формирует</a:t>
            </a:r>
            <a:endParaRPr lang="en-US" b="1" i="1" dirty="0">
              <a:ea typeface="MS PGothic" pitchFamily="34" charset="-128"/>
              <a:sym typeface="Gill Sans"/>
            </a:endParaRPr>
          </a:p>
        </p:txBody>
      </p:sp>
      <p:cxnSp>
        <p:nvCxnSpPr>
          <p:cNvPr id="41" name="Curved Connector 40"/>
          <p:cNvCxnSpPr>
            <a:stCxn id="27670" idx="1"/>
            <a:endCxn id="27652" idx="4"/>
          </p:cNvCxnSpPr>
          <p:nvPr/>
        </p:nvCxnSpPr>
        <p:spPr>
          <a:xfrm rot="10800000">
            <a:off x="6755502" y="4869160"/>
            <a:ext cx="835543" cy="782856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1835696" y="4763034"/>
            <a:ext cx="2183856" cy="1172093"/>
            <a:chOff x="1835308" y="4763568"/>
            <a:chExt cx="2184176" cy="1171463"/>
          </a:xfrm>
        </p:grpSpPr>
        <p:cxnSp>
          <p:nvCxnSpPr>
            <p:cNvPr id="48" name="Curved Connector 47"/>
            <p:cNvCxnSpPr>
              <a:stCxn id="27651" idx="4"/>
              <a:endCxn id="27650" idx="2"/>
            </p:cNvCxnSpPr>
            <p:nvPr/>
          </p:nvCxnSpPr>
          <p:spPr>
            <a:xfrm rot="16200000" flipH="1">
              <a:off x="2809342" y="4724890"/>
              <a:ext cx="1171463" cy="1248820"/>
            </a:xfrm>
            <a:prstGeom prst="curvedConnector2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600" name="Text Box 75"/>
            <p:cNvSpPr txBox="1">
              <a:spLocks noChangeArrowheads="1"/>
            </p:cNvSpPr>
            <p:nvPr/>
          </p:nvSpPr>
          <p:spPr bwMode="gray">
            <a:xfrm>
              <a:off x="1835308" y="5344989"/>
              <a:ext cx="12973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ts val="963"/>
                </a:spcBef>
              </a:pPr>
              <a:r>
                <a:rPr lang="ru-RU" b="1" i="1" dirty="0" smtClean="0">
                  <a:ea typeface="MS PGothic" pitchFamily="34" charset="-128"/>
                  <a:sym typeface="Gill Sans"/>
                </a:rPr>
                <a:t>Создает</a:t>
              </a:r>
              <a:endParaRPr lang="en-US" b="1" i="1" dirty="0">
                <a:ea typeface="MS PGothic" pitchFamily="34" charset="-128"/>
                <a:sym typeface="Gill Sans"/>
              </a:endParaRPr>
            </a:p>
          </p:txBody>
        </p:sp>
      </p:grpSp>
      <p:cxnSp>
        <p:nvCxnSpPr>
          <p:cNvPr id="62" name="Curved Connector 61"/>
          <p:cNvCxnSpPr>
            <a:stCxn id="24601" idx="2"/>
            <a:endCxn id="27651" idx="0"/>
          </p:cNvCxnSpPr>
          <p:nvPr/>
        </p:nvCxnSpPr>
        <p:spPr>
          <a:xfrm rot="10800000" flipV="1">
            <a:off x="2770915" y="2143076"/>
            <a:ext cx="1298587" cy="1141908"/>
          </a:xfrm>
          <a:prstGeom prst="curvedConnector2">
            <a:avLst/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662" name="Text Box 75"/>
          <p:cNvSpPr txBox="1">
            <a:spLocks noChangeArrowheads="1"/>
          </p:cNvSpPr>
          <p:nvPr/>
        </p:nvSpPr>
        <p:spPr bwMode="gray">
          <a:xfrm>
            <a:off x="2718406" y="2617748"/>
            <a:ext cx="1504950" cy="52322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sz="1400" b="1" i="1" dirty="0" smtClean="0">
                <a:ea typeface="MS PGothic" pitchFamily="34" charset="-128"/>
                <a:sym typeface="Gill Sans"/>
              </a:rPr>
              <a:t>Поощряет, стимулирует</a:t>
            </a:r>
            <a:endParaRPr lang="en-US" sz="1400" b="1" i="1" dirty="0">
              <a:ea typeface="MS PGothic" pitchFamily="34" charset="-128"/>
              <a:sym typeface="Gill Sans"/>
            </a:endParaRP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79512" y="2565400"/>
            <a:ext cx="2591402" cy="719585"/>
            <a:chOff x="179544" y="2564613"/>
            <a:chExt cx="2591364" cy="720186"/>
          </a:xfrm>
        </p:grpSpPr>
        <p:sp>
          <p:nvSpPr>
            <p:cNvPr id="24597" name="Text Box 75"/>
            <p:cNvSpPr txBox="1">
              <a:spLocks noChangeArrowheads="1"/>
            </p:cNvSpPr>
            <p:nvPr/>
          </p:nvSpPr>
          <p:spPr bwMode="gray">
            <a:xfrm>
              <a:off x="179544" y="2564613"/>
              <a:ext cx="1566596" cy="3696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ts val="963"/>
                </a:spcBef>
              </a:pPr>
              <a:r>
                <a:rPr lang="ru-RU" b="1" dirty="0" smtClean="0">
                  <a:ea typeface="MS PGothic" pitchFamily="34" charset="-128"/>
                  <a:sym typeface="Gill Sans"/>
                </a:rPr>
                <a:t>Результаты</a:t>
              </a:r>
              <a:endParaRPr lang="en-US" b="1" dirty="0">
                <a:ea typeface="MS PGothic" pitchFamily="34" charset="-128"/>
                <a:sym typeface="Gill Sans"/>
              </a:endParaRPr>
            </a:p>
          </p:txBody>
        </p:sp>
        <p:cxnSp>
          <p:nvCxnSpPr>
            <p:cNvPr id="65" name="Curved Connector 64"/>
            <p:cNvCxnSpPr>
              <a:endCxn id="27651" idx="0"/>
            </p:cNvCxnSpPr>
            <p:nvPr/>
          </p:nvCxnSpPr>
          <p:spPr>
            <a:xfrm>
              <a:off x="1609736" y="2586857"/>
              <a:ext cx="1161172" cy="697942"/>
            </a:xfrm>
            <a:prstGeom prst="curvedConnector2">
              <a:avLst/>
            </a:prstGeom>
            <a:ln>
              <a:solidFill>
                <a:schemeClr val="tx1"/>
              </a:solidFill>
              <a:headEnd type="arrow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Curved Connector 40"/>
          <p:cNvCxnSpPr/>
          <p:nvPr/>
        </p:nvCxnSpPr>
        <p:spPr>
          <a:xfrm flipV="1">
            <a:off x="2875818" y="5981433"/>
            <a:ext cx="1189329" cy="52725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75"/>
          <p:cNvSpPr txBox="1">
            <a:spLocks noChangeArrowheads="1"/>
          </p:cNvSpPr>
          <p:nvPr/>
        </p:nvSpPr>
        <p:spPr bwMode="gray">
          <a:xfrm>
            <a:off x="1345274" y="6269717"/>
            <a:ext cx="15174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963"/>
              </a:spcBef>
            </a:pPr>
            <a:r>
              <a:rPr lang="ru-RU" b="1" dirty="0" smtClean="0">
                <a:ea typeface="MS PGothic" pitchFamily="34" charset="-128"/>
                <a:sym typeface="Gill Sans"/>
              </a:rPr>
              <a:t>Результаты</a:t>
            </a:r>
            <a:endParaRPr lang="en-US" b="1" dirty="0">
              <a:ea typeface="MS PGothic" pitchFamily="34" charset="-128"/>
              <a:sym typeface="Gill San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 tmFilter="0, 0; .2, .5; .8, .5; 1, 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500" autoRev="1" fill="hold"/>
                                        <p:tgtEl>
                                          <p:spTgt spid="276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  <p:bldP spid="27670" grpId="0"/>
      <p:bldP spid="27670" grpId="1"/>
      <p:bldP spid="27663" grpId="0" animBg="1"/>
      <p:bldP spid="27664" grpId="0"/>
      <p:bldP spid="27662" grpId="0" animBg="1"/>
      <p:bldP spid="42" grpId="0"/>
      <p:bldP spid="42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9488"/>
            <a:ext cx="7997825" cy="9032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Этапы </a:t>
            </a:r>
            <a:r>
              <a:rPr lang="ru-RU" dirty="0" err="1" smtClean="0"/>
              <a:t>коллаборативного</a:t>
            </a:r>
            <a:r>
              <a:rPr lang="ru-RU" dirty="0" smtClean="0"/>
              <a:t> проекта. Версия </a:t>
            </a:r>
            <a:r>
              <a:rPr lang="en-US" dirty="0" err="1" smtClean="0"/>
              <a:t>SBG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521575" cy="4320480"/>
          </a:xfrm>
        </p:spPr>
        <p:txBody>
          <a:bodyPr rtlCol="0">
            <a:noAutofit/>
          </a:bodyPr>
          <a:lstStyle/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/>
              <a:t>Ф</a:t>
            </a:r>
            <a:r>
              <a:rPr lang="x-none" sz="2200" smtClean="0"/>
              <a:t>ормирование </a:t>
            </a:r>
            <a:r>
              <a:rPr lang="x-none" sz="2200" smtClean="0">
                <a:solidFill>
                  <a:srgbClr val="FF6600"/>
                </a:solidFill>
              </a:rPr>
              <a:t>«общего смысла» </a:t>
            </a:r>
            <a:r>
              <a:rPr lang="x-none" sz="2200" smtClean="0"/>
              <a:t>проекта, определение </a:t>
            </a:r>
            <a:r>
              <a:rPr lang="x-none" sz="2200" smtClean="0">
                <a:solidFill>
                  <a:srgbClr val="FF6600"/>
                </a:solidFill>
              </a:rPr>
              <a:t>миссии</a:t>
            </a:r>
            <a:r>
              <a:rPr lang="x-none" sz="2200" smtClean="0"/>
              <a:t> деятельного сообщества</a:t>
            </a:r>
            <a:r>
              <a:rPr lang="ru-RU" sz="2200" dirty="0" smtClean="0"/>
              <a:t>, </a:t>
            </a:r>
            <a:r>
              <a:rPr lang="ru-RU" sz="2200" dirty="0">
                <a:solidFill>
                  <a:srgbClr val="FF6600"/>
                </a:solidFill>
              </a:rPr>
              <a:t>целей</a:t>
            </a:r>
            <a:r>
              <a:rPr lang="ru-RU" sz="2200" dirty="0" smtClean="0"/>
              <a:t> проекта</a:t>
            </a:r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/>
              <a:t>Ф</a:t>
            </a:r>
            <a:r>
              <a:rPr lang="x-none" sz="2200" smtClean="0"/>
              <a:t>ункциональное </a:t>
            </a:r>
            <a:r>
              <a:rPr lang="x-none" sz="2200">
                <a:solidFill>
                  <a:srgbClr val="FF6600"/>
                </a:solidFill>
              </a:rPr>
              <a:t>самоопределение</a:t>
            </a:r>
            <a:r>
              <a:rPr lang="x-none" sz="2200"/>
              <a:t> участников </a:t>
            </a:r>
            <a:r>
              <a:rPr lang="x-none" sz="2200" smtClean="0"/>
              <a:t>проекта</a:t>
            </a:r>
            <a:r>
              <a:rPr lang="ru-RU" sz="2200" dirty="0"/>
              <a:t> (в </a:t>
            </a:r>
            <a:r>
              <a:rPr lang="ru-RU" sz="2200" dirty="0" err="1"/>
              <a:t>т.ч</a:t>
            </a:r>
            <a:r>
              <a:rPr lang="ru-RU" sz="2200" dirty="0"/>
              <a:t>. личных инвестиций)</a:t>
            </a:r>
            <a:r>
              <a:rPr lang="x-none" sz="2200" smtClean="0"/>
              <a:t>, </a:t>
            </a:r>
            <a:r>
              <a:rPr lang="x-none" sz="2200"/>
              <a:t>формирование </a:t>
            </a:r>
            <a:r>
              <a:rPr lang="x-none" sz="2200">
                <a:solidFill>
                  <a:srgbClr val="FF6600"/>
                </a:solidFill>
              </a:rPr>
              <a:t>структуры </a:t>
            </a:r>
            <a:r>
              <a:rPr lang="x-none" sz="2200"/>
              <a:t>сообщества и </a:t>
            </a:r>
            <a:r>
              <a:rPr lang="ru-RU" sz="2200" dirty="0" smtClean="0"/>
              <a:t>личных </a:t>
            </a:r>
            <a:r>
              <a:rPr lang="x-none" sz="2200" smtClean="0">
                <a:solidFill>
                  <a:srgbClr val="FF6600"/>
                </a:solidFill>
              </a:rPr>
              <a:t>инвестиционн</a:t>
            </a:r>
            <a:r>
              <a:rPr lang="ru-RU" sz="2200" dirty="0" err="1" smtClean="0">
                <a:solidFill>
                  <a:srgbClr val="FF6600"/>
                </a:solidFill>
              </a:rPr>
              <a:t>ых</a:t>
            </a:r>
            <a:r>
              <a:rPr lang="ru-RU" sz="2200" dirty="0" smtClean="0">
                <a:solidFill>
                  <a:srgbClr val="FF6600"/>
                </a:solidFill>
              </a:rPr>
              <a:t> </a:t>
            </a:r>
            <a:r>
              <a:rPr lang="x-none" sz="2200" smtClean="0"/>
              <a:t> план</a:t>
            </a:r>
            <a:r>
              <a:rPr lang="ru-RU" sz="2200" dirty="0" err="1" smtClean="0"/>
              <a:t>ов</a:t>
            </a:r>
            <a:endParaRPr lang="ru-RU" sz="2200" dirty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/>
              <a:t>Р</a:t>
            </a:r>
            <a:r>
              <a:rPr lang="x-none" sz="2200" smtClean="0"/>
              <a:t>еализация </a:t>
            </a:r>
            <a:r>
              <a:rPr lang="x-none" sz="2200"/>
              <a:t>миссии, </a:t>
            </a:r>
            <a:r>
              <a:rPr lang="x-none" sz="2200">
                <a:solidFill>
                  <a:srgbClr val="FF6600"/>
                </a:solidFill>
              </a:rPr>
              <a:t>достижение</a:t>
            </a:r>
            <a:r>
              <a:rPr lang="x-none" sz="2200"/>
              <a:t> общей </a:t>
            </a:r>
            <a:r>
              <a:rPr lang="x-none" sz="2200" smtClean="0"/>
              <a:t>цели</a:t>
            </a:r>
            <a:endParaRPr lang="ru-RU" sz="2200" dirty="0" smtClean="0"/>
          </a:p>
          <a:p>
            <a:pPr marL="457200" indent="-457200" fontAlgn="auto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200" dirty="0" smtClean="0"/>
              <a:t>Фиксация </a:t>
            </a:r>
            <a:r>
              <a:rPr lang="ru-RU" sz="2200" dirty="0">
                <a:solidFill>
                  <a:srgbClr val="FF6600"/>
                </a:solidFill>
              </a:rPr>
              <a:t>«прибыли»</a:t>
            </a:r>
            <a:r>
              <a:rPr lang="ru-RU" sz="2200" dirty="0"/>
              <a:t>,</a:t>
            </a:r>
            <a:r>
              <a:rPr lang="ru-RU" sz="2200" dirty="0">
                <a:solidFill>
                  <a:srgbClr val="FF6600"/>
                </a:solidFill>
              </a:rPr>
              <a:t> </a:t>
            </a:r>
            <a:r>
              <a:rPr lang="ru-RU" sz="2200" dirty="0" smtClean="0">
                <a:solidFill>
                  <a:srgbClr val="FF6600"/>
                </a:solidFill>
              </a:rPr>
              <a:t>оценка вклада, </a:t>
            </a:r>
            <a:r>
              <a:rPr lang="ru-RU" sz="2200" dirty="0" smtClean="0"/>
              <a:t>распределение </a:t>
            </a:r>
            <a:r>
              <a:rPr lang="ru-RU" sz="2200" dirty="0">
                <a:solidFill>
                  <a:srgbClr val="FF6600"/>
                </a:solidFill>
              </a:rPr>
              <a:t>«дохода» </a:t>
            </a:r>
            <a:r>
              <a:rPr lang="ru-RU" sz="2200" dirty="0"/>
              <a:t>и прав на конечный </a:t>
            </a:r>
            <a:r>
              <a:rPr lang="ru-RU" sz="2200" dirty="0" smtClean="0"/>
              <a:t>продукт</a:t>
            </a:r>
            <a:endParaRPr lang="ru-RU" sz="2200" i="1" dirty="0"/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defRPr/>
            </a:pPr>
            <a:endParaRPr lang="ru-RU" sz="2200" i="1" dirty="0" smtClean="0"/>
          </a:p>
          <a:p>
            <a:pPr marL="182880" indent="-182880" fontAlgn="auto">
              <a:spcBef>
                <a:spcPts val="1200"/>
              </a:spcBef>
              <a:spcAft>
                <a:spcPts val="0"/>
              </a:spcAft>
              <a:defRPr/>
            </a:pPr>
            <a:endParaRPr lang="ru-RU" sz="2200" dirty="0"/>
          </a:p>
        </p:txBody>
      </p:sp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4CE4FC-6AEB-4D15-A24F-B09713FA76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30" name="Соединительная линия уступом 5129"/>
          <p:cNvCxnSpPr>
            <a:stCxn id="40" idx="3"/>
            <a:endCxn id="55" idx="3"/>
          </p:cNvCxnSpPr>
          <p:nvPr/>
        </p:nvCxnSpPr>
        <p:spPr>
          <a:xfrm flipH="1">
            <a:off x="8028384" y="4137330"/>
            <a:ext cx="49648" cy="2366461"/>
          </a:xfrm>
          <a:prstGeom prst="bentConnector3">
            <a:avLst>
              <a:gd name="adj1" fmla="val -460442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28" name="Прямая со стрелкой 5127"/>
          <p:cNvCxnSpPr>
            <a:stCxn id="59" idx="0"/>
            <a:endCxn id="53" idx="0"/>
          </p:cNvCxnSpPr>
          <p:nvPr/>
        </p:nvCxnSpPr>
        <p:spPr>
          <a:xfrm flipH="1">
            <a:off x="4139952" y="2096448"/>
            <a:ext cx="21966" cy="42627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4AEA-F4CF-42F7-9A15-A2CEE4D154A1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32040" y="441452"/>
            <a:ext cx="176269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Запрос на </a:t>
            </a:r>
            <a:r>
              <a:rPr lang="ru-RU" sz="1200" b="1" dirty="0" smtClean="0"/>
              <a:t>деятельное сообщество</a:t>
            </a:r>
            <a:endParaRPr lang="ru-RU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552221" y="1329163"/>
            <a:ext cx="1512168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Отказать: </a:t>
            </a:r>
            <a:r>
              <a:rPr lang="ru-RU" sz="1200" dirty="0" smtClean="0"/>
              <a:t>Требуется другая цель</a:t>
            </a:r>
            <a:endParaRPr lang="ru-RU" sz="1200" dirty="0"/>
          </a:p>
        </p:txBody>
      </p:sp>
      <p:sp>
        <p:nvSpPr>
          <p:cNvPr id="6" name="Ромб 5"/>
          <p:cNvSpPr/>
          <p:nvPr/>
        </p:nvSpPr>
        <p:spPr>
          <a:xfrm>
            <a:off x="2915816" y="1163034"/>
            <a:ext cx="2448272" cy="978588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Определена ли желаемая цель</a:t>
            </a:r>
            <a:endParaRPr lang="ru-RU" sz="1200" dirty="0"/>
          </a:p>
        </p:txBody>
      </p:sp>
      <p:cxnSp>
        <p:nvCxnSpPr>
          <p:cNvPr id="20" name="Соединительная линия уступом 19"/>
          <p:cNvCxnSpPr>
            <a:stCxn id="5" idx="1"/>
            <a:endCxn id="6" idx="0"/>
          </p:cNvCxnSpPr>
          <p:nvPr/>
        </p:nvCxnSpPr>
        <p:spPr>
          <a:xfrm rot="10800000" flipV="1">
            <a:off x="4139952" y="764618"/>
            <a:ext cx="792088" cy="398416"/>
          </a:xfrm>
          <a:prstGeom prst="bentConnector2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3"/>
            <a:endCxn id="8" idx="1"/>
          </p:cNvCxnSpPr>
          <p:nvPr/>
        </p:nvCxnSpPr>
        <p:spPr>
          <a:xfrm>
            <a:off x="5364088" y="1652328"/>
            <a:ext cx="118813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802648" y="1524000"/>
            <a:ext cx="45352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cxnSp>
        <p:nvCxnSpPr>
          <p:cNvPr id="26" name="Соединительная линия уступом 25"/>
          <p:cNvCxnSpPr>
            <a:endCxn id="5" idx="3"/>
          </p:cNvCxnSpPr>
          <p:nvPr/>
        </p:nvCxnSpPr>
        <p:spPr>
          <a:xfrm rot="10800000">
            <a:off x="6694730" y="764619"/>
            <a:ext cx="613582" cy="564549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Ромб 33"/>
          <p:cNvSpPr/>
          <p:nvPr/>
        </p:nvSpPr>
        <p:spPr>
          <a:xfrm>
            <a:off x="2872998" y="2328273"/>
            <a:ext cx="2635106" cy="978588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Подходит ли массовое сотрудничество</a:t>
            </a:r>
            <a:endParaRPr lang="ru-RU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598894" y="2401540"/>
            <a:ext cx="151216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Отказать: </a:t>
            </a:r>
            <a:r>
              <a:rPr lang="ru-RU" sz="1200" dirty="0" smtClean="0"/>
              <a:t>Рассмотреть решения не на базе сообщества</a:t>
            </a:r>
            <a:endParaRPr lang="ru-RU" sz="1200" dirty="0"/>
          </a:p>
        </p:txBody>
      </p:sp>
      <p:sp>
        <p:nvSpPr>
          <p:cNvPr id="37" name="Ромб 36"/>
          <p:cNvSpPr/>
          <p:nvPr/>
        </p:nvSpPr>
        <p:spPr>
          <a:xfrm>
            <a:off x="2915816" y="3621840"/>
            <a:ext cx="2448272" cy="978588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Окажется ли успешной инициатива снизу</a:t>
            </a:r>
            <a:endParaRPr lang="ru-RU" sz="1200" dirty="0"/>
          </a:p>
        </p:txBody>
      </p:sp>
      <p:cxnSp>
        <p:nvCxnSpPr>
          <p:cNvPr id="38" name="Прямая со стрелкой 37"/>
          <p:cNvCxnSpPr>
            <a:stCxn id="34" idx="3"/>
          </p:cNvCxnSpPr>
          <p:nvPr/>
        </p:nvCxnSpPr>
        <p:spPr>
          <a:xfrm>
            <a:off x="5508104" y="2817567"/>
            <a:ext cx="1090790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13385" y="2679067"/>
            <a:ext cx="45352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6565864" y="3721831"/>
            <a:ext cx="151216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Разрешить: </a:t>
            </a:r>
            <a:r>
              <a:rPr lang="ru-RU" sz="1200" dirty="0" smtClean="0"/>
              <a:t>предоставить возможности инициативе снизу</a:t>
            </a:r>
            <a:endParaRPr lang="ru-RU" sz="1200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364087" y="4111133"/>
            <a:ext cx="118813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78066" y="3972633"/>
            <a:ext cx="37382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Да</a:t>
            </a:r>
            <a:endParaRPr lang="ru-RU" sz="1200" dirty="0"/>
          </a:p>
        </p:txBody>
      </p:sp>
      <p:sp>
        <p:nvSpPr>
          <p:cNvPr id="43" name="Ромб 42"/>
          <p:cNvSpPr/>
          <p:nvPr/>
        </p:nvSpPr>
        <p:spPr>
          <a:xfrm>
            <a:off x="2937782" y="4884355"/>
            <a:ext cx="2448272" cy="978588"/>
          </a:xfrm>
          <a:prstGeom prst="diamond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/>
              <a:t>Заслуживает ли это корпоративных инвестиций</a:t>
            </a:r>
            <a:endParaRPr lang="ru-RU" sz="1100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5364087" y="5373649"/>
            <a:ext cx="1188133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52221" y="4958150"/>
            <a:ext cx="1512168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Взрастить: </a:t>
            </a:r>
            <a:r>
              <a:rPr lang="ru-RU" sz="1200" dirty="0" smtClean="0"/>
              <a:t>Осуществить инициативу, используя дорожную карту целей</a:t>
            </a:r>
            <a:endParaRPr lang="ru-RU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5811095" y="5235149"/>
            <a:ext cx="44563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96794" y="2571615"/>
            <a:ext cx="151216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Оценка соответствия</a:t>
            </a:r>
            <a:endParaRPr lang="ru-RU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596794" y="4005064"/>
            <a:ext cx="1512168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Инициатива снизу</a:t>
            </a:r>
            <a:endParaRPr lang="ru-RU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644994" y="5235148"/>
            <a:ext cx="1512168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Бизнес кейс</a:t>
            </a:r>
            <a:endParaRPr lang="ru-RU" sz="1200" dirty="0"/>
          </a:p>
        </p:txBody>
      </p:sp>
      <p:cxnSp>
        <p:nvCxnSpPr>
          <p:cNvPr id="50" name="Прямая со стрелкой 49"/>
          <p:cNvCxnSpPr>
            <a:stCxn id="47" idx="3"/>
          </p:cNvCxnSpPr>
          <p:nvPr/>
        </p:nvCxnSpPr>
        <p:spPr>
          <a:xfrm>
            <a:off x="2108962" y="2802448"/>
            <a:ext cx="764036" cy="139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48" idx="3"/>
          </p:cNvCxnSpPr>
          <p:nvPr/>
        </p:nvCxnSpPr>
        <p:spPr>
          <a:xfrm flipV="1">
            <a:off x="2108962" y="4124350"/>
            <a:ext cx="815939" cy="192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383868" y="6359165"/>
            <a:ext cx="1512168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Приостановить</a:t>
            </a:r>
            <a:endParaRPr lang="ru-RU" sz="1200" dirty="0"/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2160865" y="5383753"/>
            <a:ext cx="764036" cy="1396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16216" y="6365291"/>
            <a:ext cx="1512168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Портфолио</a:t>
            </a:r>
            <a:endParaRPr lang="ru-RU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8153400" y="2679067"/>
            <a:ext cx="892249" cy="27699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Отказать</a:t>
            </a:r>
            <a:endParaRPr lang="ru-RU" sz="1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8111062" y="3889654"/>
            <a:ext cx="1032938" cy="276999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Разрешить</a:t>
            </a:r>
            <a:endParaRPr lang="ru-RU" sz="12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8107895" y="4823770"/>
            <a:ext cx="983257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b="1" dirty="0" smtClean="0"/>
              <a:t>Или взрастить</a:t>
            </a:r>
            <a:endParaRPr lang="ru-RU" sz="12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975008" y="2096448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Да</a:t>
            </a:r>
            <a:endParaRPr lang="ru-RU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3707904" y="33068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Да</a:t>
            </a:r>
            <a:endParaRPr lang="ru-RU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3636089" y="4607356"/>
            <a:ext cx="44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3939100" y="5972554"/>
            <a:ext cx="4456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Нет</a:t>
            </a:r>
            <a:endParaRPr lang="ru-RU" sz="1200" dirty="0"/>
          </a:p>
        </p:txBody>
      </p:sp>
      <p:cxnSp>
        <p:nvCxnSpPr>
          <p:cNvPr id="5135" name="Прямая соединительная линия 5134"/>
          <p:cNvCxnSpPr/>
          <p:nvPr/>
        </p:nvCxnSpPr>
        <p:spPr>
          <a:xfrm>
            <a:off x="8064389" y="5397717"/>
            <a:ext cx="252027" cy="0"/>
          </a:xfrm>
          <a:prstGeom prst="line">
            <a:avLst/>
          </a:prstGeom>
          <a:ln w="1905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137" name="Прямая соединительная линия 5136"/>
          <p:cNvCxnSpPr/>
          <p:nvPr/>
        </p:nvCxnSpPr>
        <p:spPr>
          <a:xfrm flipV="1">
            <a:off x="4228734" y="4732934"/>
            <a:ext cx="4499962" cy="1292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V="1">
            <a:off x="4228734" y="3420848"/>
            <a:ext cx="4816915" cy="2328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1" name="Rectangle 11"/>
          <p:cNvSpPr>
            <a:spLocks noGrp="1" noChangeArrowheads="1"/>
          </p:cNvSpPr>
          <p:nvPr>
            <p:ph type="title"/>
          </p:nvPr>
        </p:nvSpPr>
        <p:spPr>
          <a:xfrm>
            <a:off x="107504" y="526569"/>
            <a:ext cx="3060340" cy="1448925"/>
          </a:xfrm>
        </p:spPr>
        <p:txBody>
          <a:bodyPr>
            <a:noAutofit/>
          </a:bodyPr>
          <a:lstStyle/>
          <a:p>
            <a:r>
              <a:rPr lang="ru-RU" sz="2000" dirty="0" smtClean="0">
                <a:cs typeface="Arial" charset="0"/>
                <a:sym typeface="Arial" charset="0"/>
              </a:rPr>
              <a:t>Схема принятия решения о создании </a:t>
            </a:r>
            <a:r>
              <a:rPr lang="ru-RU" sz="2000" dirty="0" err="1" smtClean="0">
                <a:cs typeface="Arial" charset="0"/>
                <a:sym typeface="Arial" charset="0"/>
              </a:rPr>
              <a:t>ДС</a:t>
            </a:r>
            <a:r>
              <a:rPr lang="ru-RU" sz="2000" dirty="0" smtClean="0">
                <a:cs typeface="Arial" charset="0"/>
                <a:sym typeface="Arial" charset="0"/>
              </a:rPr>
              <a:t/>
            </a:r>
            <a:br>
              <a:rPr lang="ru-RU" sz="2000" dirty="0" smtClean="0">
                <a:cs typeface="Arial" charset="0"/>
                <a:sym typeface="Arial" charset="0"/>
              </a:rPr>
            </a:br>
            <a:r>
              <a:rPr lang="ru-RU" sz="2000" dirty="0" smtClean="0">
                <a:cs typeface="Arial" charset="0"/>
                <a:sym typeface="Arial" charset="0"/>
              </a:rPr>
              <a:t>(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Bradley &amp;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McDonald</a:t>
            </a:r>
            <a:b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«The Social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Organization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»)</a:t>
            </a:r>
            <a:endParaRPr lang="en-US" sz="2000" dirty="0" smtClean="0">
              <a:solidFill>
                <a:srgbClr val="FF6600"/>
              </a:solidFill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4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76"/>
            <a:ext cx="8435280" cy="8413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Предпочтительные свойства  деятельных сообществ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>
                <a:cs typeface="Arial" charset="0"/>
                <a:sym typeface="Arial" charset="0"/>
              </a:rPr>
              <a:t>(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A. Bradley &amp; M.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McDonald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Social Organization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4AEA-F4CF-42F7-9A15-A2CEE4D154A1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281840"/>
              </p:ext>
            </p:extLst>
          </p:nvPr>
        </p:nvGraphicFramePr>
        <p:xfrm>
          <a:off x="457200" y="1643339"/>
          <a:ext cx="8424937" cy="4882005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808019"/>
                <a:gridCol w="2808019"/>
                <a:gridCol w="2808899"/>
              </a:tblGrid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Менее уместно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Более уместно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Конкретное</a:t>
                      </a:r>
                      <a:r>
                        <a:rPr lang="ru-RU" sz="1400" b="0" baseline="0" dirty="0" smtClean="0">
                          <a:effectLst/>
                        </a:rPr>
                        <a:t> у</a:t>
                      </a:r>
                      <a:r>
                        <a:rPr lang="ru-RU" sz="1400" b="0" dirty="0" smtClean="0">
                          <a:effectLst/>
                        </a:rPr>
                        <a:t>лучшение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Цель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Инновация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Общая (консенсус)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Цель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Разносторонняя (плюрализм)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Достоверные факты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Информация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Достоверные восприятия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Противоречивая информация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Информация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Дополняющая информация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Закрытая (контролируемая) информация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Информация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Открытая информация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</a:rPr>
                        <a:t>Опосредованное участие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Участие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Прямое участие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Признанная экспертиза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Участие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Коллективная мудрость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Глубокий анализ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Тип деятельности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Широкое наблюдение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7132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Под влиянием</a:t>
                      </a:r>
                      <a:endParaRPr lang="en-US" sz="1400" b="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Тип деятельности</a:t>
                      </a:r>
                      <a:endParaRPr lang="en-US" sz="1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Независимая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533524" y="2897869"/>
            <a:ext cx="9447267" cy="146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533524" y="3355069"/>
            <a:ext cx="9447267" cy="1461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49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25512"/>
            <a:ext cx="7997825" cy="9032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Деятельные сообщества – бизнес, основанный на разных типах капитала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2060848"/>
            <a:ext cx="7521575" cy="1872208"/>
          </a:xfrm>
        </p:spPr>
        <p:txBody>
          <a:bodyPr rtlCol="0">
            <a:no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Финансовый капитал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Культурный капитал (квалификация, знание …)</a:t>
            </a:r>
            <a:endParaRPr lang="ru-RU" dirty="0"/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Социальный капитал (доверие …)</a:t>
            </a:r>
          </a:p>
          <a:p>
            <a:pPr marL="4572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Символический капитал (репутация …)</a:t>
            </a:r>
            <a:endParaRPr lang="ru-RU" i="1" dirty="0"/>
          </a:p>
          <a:p>
            <a:pPr marL="182880" indent="-182880" fontAlgn="auto">
              <a:spcAft>
                <a:spcPts val="0"/>
              </a:spcAft>
              <a:defRPr/>
            </a:pPr>
            <a:endParaRPr lang="ru-RU" i="1" dirty="0" smtClean="0"/>
          </a:p>
          <a:p>
            <a:pPr marL="182880" indent="-18288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604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4CE4FC-6AEB-4D15-A24F-B09713FA767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50639" y="4365104"/>
            <a:ext cx="7997825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4000" kern="1200" spc="-1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И инвестиции делаются в разных типах капитала, и прибыль получается также разного типа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4567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Примеры из практики </a:t>
            </a:r>
            <a:endParaRPr lang="ru-RU" dirty="0"/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r>
              <a:rPr lang="ru-RU" smtClean="0"/>
              <a:t>Опыт реализации проектов по созданию деятельных сообществ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E81E8-2D20-407C-8BBE-39FC3332C01A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Деятельные сообщества в нашей практике</a:t>
            </a:r>
            <a:endParaRPr lang="ru-RU" sz="3200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ru-RU" dirty="0" smtClean="0">
                <a:solidFill>
                  <a:srgbClr val="464646"/>
                </a:solidFill>
              </a:rPr>
              <a:t>Проект </a:t>
            </a:r>
            <a:r>
              <a:rPr lang="ru-RU" dirty="0" smtClean="0">
                <a:solidFill>
                  <a:srgbClr val="00AAAD"/>
                </a:solidFill>
              </a:rPr>
              <a:t>«Открытое мнение» (</a:t>
            </a:r>
            <a:r>
              <a:rPr lang="en-US" dirty="0" smtClean="0">
                <a:solidFill>
                  <a:srgbClr val="00AAAD"/>
                </a:solidFill>
                <a:hlinkClick r:id="rId2"/>
              </a:rPr>
              <a:t>www.openopinio.ru</a:t>
            </a:r>
            <a:r>
              <a:rPr lang="en-US" dirty="0" smtClean="0">
                <a:solidFill>
                  <a:srgbClr val="00AAAD"/>
                </a:solidFill>
              </a:rPr>
              <a:t> )</a:t>
            </a: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r>
              <a:rPr lang="ru-RU" dirty="0" smtClean="0">
                <a:solidFill>
                  <a:srgbClr val="464646"/>
                </a:solidFill>
              </a:rPr>
              <a:t>Группа </a:t>
            </a:r>
            <a:r>
              <a:rPr lang="ru-RU" dirty="0" smtClean="0">
                <a:solidFill>
                  <a:srgbClr val="00AAAD"/>
                </a:solidFill>
              </a:rPr>
              <a:t>«Собрание </a:t>
            </a:r>
            <a:r>
              <a:rPr lang="ru-RU" dirty="0" err="1" smtClean="0">
                <a:solidFill>
                  <a:srgbClr val="00AAAD"/>
                </a:solidFill>
              </a:rPr>
              <a:t>экопоселений</a:t>
            </a:r>
            <a:r>
              <a:rPr lang="ru-RU" dirty="0" smtClean="0">
                <a:solidFill>
                  <a:srgbClr val="00AAAD"/>
                </a:solidFill>
              </a:rPr>
              <a:t>»</a:t>
            </a:r>
            <a:r>
              <a:rPr lang="en-US" dirty="0" smtClean="0">
                <a:solidFill>
                  <a:srgbClr val="00AAAD"/>
                </a:solidFill>
              </a:rPr>
              <a:t> (</a:t>
            </a:r>
            <a:r>
              <a:rPr lang="en-US" dirty="0" smtClean="0">
                <a:solidFill>
                  <a:srgbClr val="00AAAD"/>
                </a:solidFill>
                <a:hlinkClick r:id="rId3"/>
              </a:rPr>
              <a:t>www.futurerussia.ru</a:t>
            </a:r>
            <a:r>
              <a:rPr lang="en-US" dirty="0" smtClean="0">
                <a:solidFill>
                  <a:srgbClr val="00AAAD"/>
                </a:solidFill>
              </a:rPr>
              <a:t> )</a:t>
            </a:r>
            <a:endParaRPr lang="ru-RU" dirty="0" smtClean="0">
              <a:solidFill>
                <a:srgbClr val="00AAAD"/>
              </a:solidFill>
            </a:endParaRPr>
          </a:p>
          <a:p>
            <a:endParaRPr lang="ru-RU" dirty="0" smtClean="0">
              <a:solidFill>
                <a:srgbClr val="00AAAD"/>
              </a:solidFill>
            </a:endParaRPr>
          </a:p>
          <a:p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r>
              <a:rPr lang="ru-RU" dirty="0" smtClean="0">
                <a:solidFill>
                  <a:srgbClr val="464646"/>
                </a:solidFill>
              </a:rPr>
              <a:t>Социальная сеть </a:t>
            </a:r>
            <a:r>
              <a:rPr lang="en-US" dirty="0" err="1" smtClean="0">
                <a:solidFill>
                  <a:srgbClr val="00AAAD"/>
                </a:solidFill>
              </a:rPr>
              <a:t>SocioLogos</a:t>
            </a:r>
            <a:r>
              <a:rPr lang="en-US" dirty="0" smtClean="0">
                <a:solidFill>
                  <a:srgbClr val="00AAAD"/>
                </a:solidFill>
              </a:rPr>
              <a:t> </a:t>
            </a:r>
            <a:r>
              <a:rPr lang="en-US" dirty="0">
                <a:solidFill>
                  <a:srgbClr val="00AAAD"/>
                </a:solidFill>
              </a:rPr>
              <a:t>2.0 </a:t>
            </a:r>
            <a:r>
              <a:rPr lang="en-US" sz="2000" dirty="0">
                <a:solidFill>
                  <a:srgbClr val="00AAAD"/>
                </a:solidFill>
              </a:rPr>
              <a:t>(https://</a:t>
            </a:r>
            <a:r>
              <a:rPr lang="en-US" sz="2000" dirty="0" smtClean="0">
                <a:solidFill>
                  <a:srgbClr val="00AAAD"/>
                </a:solidFill>
              </a:rPr>
              <a:t>people.sociologos.ru)</a:t>
            </a:r>
            <a:endParaRPr lang="ru-RU" sz="2000" dirty="0" smtClean="0">
              <a:solidFill>
                <a:srgbClr val="00AAAD"/>
              </a:solidFill>
            </a:endParaRP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AF9A97E-CF36-4037-A536-B8908CFF8B31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ru-RU"/>
          </a:p>
        </p:txBody>
      </p:sp>
      <p:pic>
        <p:nvPicPr>
          <p:cNvPr id="2765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9582" y="3573016"/>
            <a:ext cx="2000250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4" descr="\\zrg01\work\ZIRCON\SOCIOLOGOS 2.0\SL 2.0_баннер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3568" y="5857875"/>
            <a:ext cx="3448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00125" y="2286000"/>
            <a:ext cx="3071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6" name="TextBox 8"/>
          <p:cNvSpPr txBox="1">
            <a:spLocks noChangeArrowheads="1"/>
          </p:cNvSpPr>
          <p:nvPr/>
        </p:nvSpPr>
        <p:spPr bwMode="auto">
          <a:xfrm>
            <a:off x="1214438" y="4786313"/>
            <a:ext cx="2714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Собрание экопоселений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Деятельные сообщества в нашей практике</a:t>
            </a:r>
            <a:endParaRPr lang="ru-RU" sz="3200" dirty="0"/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/>
          <a:lstStyle/>
          <a:p>
            <a:r>
              <a:rPr lang="ru-RU" dirty="0" smtClean="0">
                <a:solidFill>
                  <a:srgbClr val="464646"/>
                </a:solidFill>
              </a:rPr>
              <a:t>Проект </a:t>
            </a:r>
            <a:r>
              <a:rPr lang="ru-RU" dirty="0" smtClean="0">
                <a:solidFill>
                  <a:srgbClr val="00AAAD"/>
                </a:solidFill>
              </a:rPr>
              <a:t>«Корпоративный опыт» (</a:t>
            </a:r>
            <a:r>
              <a:rPr lang="en-US" dirty="0" smtClean="0">
                <a:solidFill>
                  <a:srgbClr val="00AAAD"/>
                </a:solidFill>
                <a:hlinkClick r:id="rId2"/>
              </a:rPr>
              <a:t>www.genusllc.ru</a:t>
            </a:r>
            <a:r>
              <a:rPr lang="en-US" dirty="0" smtClean="0">
                <a:solidFill>
                  <a:srgbClr val="00AAAD"/>
                </a:solidFill>
              </a:rPr>
              <a:t> )</a:t>
            </a: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pPr>
              <a:buFont typeface="Arial" pitchFamily="34" charset="0"/>
              <a:buNone/>
            </a:pPr>
            <a:endParaRPr lang="ru-RU" dirty="0" smtClean="0">
              <a:solidFill>
                <a:srgbClr val="00AAAD"/>
              </a:solidFill>
            </a:endParaRPr>
          </a:p>
          <a:p>
            <a:r>
              <a:rPr lang="ru-RU" dirty="0" smtClean="0">
                <a:solidFill>
                  <a:srgbClr val="464646"/>
                </a:solidFill>
              </a:rPr>
              <a:t>Социальная среда учебного заведения</a:t>
            </a:r>
            <a:r>
              <a:rPr lang="en-US" dirty="0" smtClean="0">
                <a:solidFill>
                  <a:srgbClr val="00AAAD"/>
                </a:solidFill>
              </a:rPr>
              <a:t> </a:t>
            </a:r>
            <a:r>
              <a:rPr lang="en-US" sz="2000" dirty="0">
                <a:solidFill>
                  <a:srgbClr val="00AAAD"/>
                </a:solidFill>
              </a:rPr>
              <a:t>(</a:t>
            </a:r>
            <a:r>
              <a:rPr lang="en-US" sz="2000" dirty="0">
                <a:solidFill>
                  <a:srgbClr val="00AAAD"/>
                </a:solidFill>
                <a:hlinkClick r:id="rId3"/>
              </a:rPr>
              <a:t>http://www.novsu.ru</a:t>
            </a:r>
            <a:r>
              <a:rPr lang="en-US" sz="2000" dirty="0" smtClean="0">
                <a:solidFill>
                  <a:srgbClr val="00AAAD"/>
                </a:solidFill>
                <a:hlinkClick r:id="rId3"/>
              </a:rPr>
              <a:t>/</a:t>
            </a:r>
            <a:r>
              <a:rPr lang="en-US" sz="2000" dirty="0" smtClean="0">
                <a:solidFill>
                  <a:srgbClr val="00AAAD"/>
                </a:solidFill>
              </a:rPr>
              <a:t>)</a:t>
            </a:r>
            <a:endParaRPr lang="ru-RU" sz="2000" dirty="0" smtClean="0">
              <a:solidFill>
                <a:srgbClr val="00AAAD"/>
              </a:solidFill>
            </a:endParaRPr>
          </a:p>
          <a:p>
            <a:endParaRPr lang="ru-RU" sz="2000" dirty="0">
              <a:solidFill>
                <a:srgbClr val="00AAAD"/>
              </a:solidFill>
            </a:endParaRPr>
          </a:p>
          <a:p>
            <a:endParaRPr lang="ru-RU" sz="2000" dirty="0" smtClean="0">
              <a:solidFill>
                <a:srgbClr val="00AAAD"/>
              </a:solidFill>
            </a:endParaRPr>
          </a:p>
          <a:p>
            <a:endParaRPr lang="ru-RU" sz="2000" dirty="0">
              <a:solidFill>
                <a:srgbClr val="00AAAD"/>
              </a:solidFill>
            </a:endParaRPr>
          </a:p>
          <a:p>
            <a:endParaRPr lang="ru-RU" sz="2000" dirty="0" smtClean="0">
              <a:solidFill>
                <a:srgbClr val="00AAAD"/>
              </a:solidFill>
            </a:endParaRPr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AF9A97E-CF36-4037-A536-B8908CFF8B31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ru-RU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2184078"/>
            <a:ext cx="3305175" cy="733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437112"/>
            <a:ext cx="363855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17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Тенденции, изменяющие жизнь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1701354"/>
            <a:ext cx="7521575" cy="3815878"/>
          </a:xfrm>
        </p:spPr>
        <p:txBody>
          <a:bodyPr rtlCol="0">
            <a:noAutofit/>
          </a:bodyPr>
          <a:lstStyle/>
          <a:p>
            <a:pPr marL="182880" indent="-182880" fontAlgn="auto">
              <a:spcAft>
                <a:spcPts val="0"/>
              </a:spcAft>
              <a:defRPr/>
            </a:pPr>
            <a:r>
              <a:rPr lang="ru-RU" sz="3200" dirty="0"/>
              <a:t>В последнее время в мире происходят изменения, требующие </a:t>
            </a:r>
            <a:r>
              <a:rPr lang="ru-RU" sz="3200" dirty="0">
                <a:solidFill>
                  <a:srgbClr val="FF6600"/>
                </a:solidFill>
              </a:rPr>
              <a:t>новой </a:t>
            </a:r>
            <a:r>
              <a:rPr lang="ru-RU" sz="3200" dirty="0" smtClean="0">
                <a:solidFill>
                  <a:srgbClr val="FF6600"/>
                </a:solidFill>
              </a:rPr>
              <a:t>философии и </a:t>
            </a:r>
            <a:r>
              <a:rPr lang="ru-RU" sz="3200" dirty="0">
                <a:solidFill>
                  <a:srgbClr val="FF6600"/>
                </a:solidFill>
              </a:rPr>
              <a:t>новой организации деятельности</a:t>
            </a:r>
            <a:r>
              <a:rPr lang="ru-RU" sz="3200" dirty="0" smtClean="0"/>
              <a:t>.</a:t>
            </a:r>
            <a:endParaRPr lang="ru-RU" sz="3200" dirty="0"/>
          </a:p>
          <a:p>
            <a:pPr marL="182880" indent="-182880" fontAlgn="auto">
              <a:spcAft>
                <a:spcPts val="0"/>
              </a:spcAft>
              <a:defRPr/>
            </a:pPr>
            <a:r>
              <a:rPr lang="ru-RU" sz="3200" dirty="0"/>
              <a:t>Эти изменения есть следствия базовых тенденций в развитии </a:t>
            </a:r>
            <a:r>
              <a:rPr lang="ru-RU" sz="3200" dirty="0">
                <a:solidFill>
                  <a:srgbClr val="FF6600"/>
                </a:solidFill>
              </a:rPr>
              <a:t>Технологий, Работы, </a:t>
            </a:r>
            <a:r>
              <a:rPr lang="ru-RU" sz="3200" dirty="0" smtClean="0">
                <a:solidFill>
                  <a:srgbClr val="FF6600"/>
                </a:solidFill>
              </a:rPr>
              <a:t>Общества. </a:t>
            </a:r>
            <a:endParaRPr lang="ru-RU" sz="3200" dirty="0">
              <a:solidFill>
                <a:srgbClr val="FF6600"/>
              </a:solidFill>
            </a:endParaRPr>
          </a:p>
          <a:p>
            <a:pPr marL="182880" indent="-182880" fontAlgn="auto"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29A093-B7B0-40ED-BD41-3F589BFC35F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Деятельные сообщества в отечественной практике</a:t>
            </a:r>
            <a:endParaRPr lang="ru-RU" sz="3200" dirty="0"/>
          </a:p>
        </p:txBody>
      </p:sp>
      <p:sp>
        <p:nvSpPr>
          <p:cNvPr id="27652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DAF9A97E-CF36-4037-A536-B8908CFF8B31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206084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См. презентацию </a:t>
            </a:r>
            <a:br>
              <a:rPr lang="ru-RU" sz="2400" dirty="0" smtClean="0"/>
            </a:br>
            <a:r>
              <a:rPr lang="ru-RU" sz="2400" b="1" dirty="0" smtClean="0"/>
              <a:t>«Деятельные сообщества как новый тип профессионального сотрудничества в онлайн-среде» (</a:t>
            </a:r>
            <a:r>
              <a:rPr lang="en-US" sz="2400" b="1" dirty="0" err="1" smtClean="0"/>
              <a:t>SBG</a:t>
            </a:r>
            <a:r>
              <a:rPr lang="en-US" sz="2400" b="1" dirty="0" smtClean="0"/>
              <a:t>, 02/04/2013)</a:t>
            </a:r>
            <a:endParaRPr lang="ru-RU" sz="2400" b="1" dirty="0" smtClean="0"/>
          </a:p>
          <a:p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www.slideshare.net/SocialBusinessGroup/ss-18256099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0512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650" y="2852738"/>
            <a:ext cx="5875338" cy="12080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53251" name="Текст 2"/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r>
              <a:rPr lang="ru-RU" dirty="0" smtClean="0"/>
              <a:t>Новые форматы бизнеса – новая бизнес-этика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7F464D-72ED-47E9-A57E-8E2AE81B790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7604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77875" y="1288430"/>
            <a:ext cx="8208963" cy="1060450"/>
          </a:xfrm>
        </p:spPr>
        <p:txBody>
          <a:bodyPr>
            <a:spAutoFit/>
          </a:bodyPr>
          <a:lstStyle/>
          <a:p>
            <a:pPr marL="342000" indent="-342000">
              <a:buFont typeface="Arial" pitchFamily="34" charset="0"/>
              <a:buNone/>
            </a:pPr>
            <a:r>
              <a:rPr lang="ru-RU" sz="2100" dirty="0" smtClean="0"/>
              <a:t>1. В рамках сетевого взаимодействия возможна не только </a:t>
            </a:r>
            <a:r>
              <a:rPr lang="ru-RU" sz="2100" dirty="0" smtClean="0">
                <a:solidFill>
                  <a:srgbClr val="FF6600"/>
                </a:solidFill>
              </a:rPr>
              <a:t>гражданская</a:t>
            </a:r>
            <a:r>
              <a:rPr lang="ru-RU" sz="2100" dirty="0" smtClean="0"/>
              <a:t> </a:t>
            </a:r>
            <a:r>
              <a:rPr lang="ru-RU" sz="2100" dirty="0" err="1" smtClean="0"/>
              <a:t>коллаборация</a:t>
            </a:r>
            <a:r>
              <a:rPr lang="ru-RU" sz="2100" dirty="0" smtClean="0"/>
              <a:t>, но и сугубо </a:t>
            </a:r>
            <a:r>
              <a:rPr lang="ru-RU" sz="2100" dirty="0" smtClean="0">
                <a:solidFill>
                  <a:srgbClr val="FF6600"/>
                </a:solidFill>
              </a:rPr>
              <a:t>профессиональная, деловая</a:t>
            </a:r>
            <a:r>
              <a:rPr lang="ru-RU" sz="2100" dirty="0" smtClean="0"/>
              <a:t>.</a:t>
            </a:r>
          </a:p>
        </p:txBody>
      </p:sp>
      <p:sp>
        <p:nvSpPr>
          <p:cNvPr id="5427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9EDD0B-9F6A-433B-8415-A832AFE4A5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ru-RU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777875" y="4097114"/>
            <a:ext cx="7970838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  <a:buFont typeface="Arial" pitchFamily="34" charset="0"/>
              <a:buNone/>
            </a:pPr>
            <a:r>
              <a:rPr lang="ru-RU" sz="2100" dirty="0"/>
              <a:t>3. Законы </a:t>
            </a:r>
            <a:r>
              <a:rPr lang="ru-RU" sz="2100" dirty="0">
                <a:solidFill>
                  <a:srgbClr val="FF6600"/>
                </a:solidFill>
              </a:rPr>
              <a:t>формирования и реализации</a:t>
            </a:r>
            <a:r>
              <a:rPr lang="ru-RU" sz="2100" dirty="0"/>
              <a:t> </a:t>
            </a:r>
            <a:r>
              <a:rPr lang="ru-RU" sz="2100" dirty="0" err="1"/>
              <a:t>коллаборативных</a:t>
            </a:r>
            <a:r>
              <a:rPr lang="ru-RU" sz="2100" dirty="0"/>
              <a:t> проектов в гражданском и бизнес-секторе во многом схожи. И сейчас скорее бизнес будет заимствовать социальные технологии из некоммерческого сектора, нежели наоборот. Но это ненадолго.</a:t>
            </a:r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777875" y="2475160"/>
            <a:ext cx="8208963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  <a:buFont typeface="Arial" pitchFamily="34" charset="0"/>
              <a:buNone/>
            </a:pPr>
            <a:r>
              <a:rPr lang="ru-RU" sz="2100" dirty="0"/>
              <a:t>2. В настоящее время </a:t>
            </a:r>
            <a:r>
              <a:rPr lang="en-US" sz="2100" dirty="0">
                <a:solidFill>
                  <a:srgbClr val="FF6600"/>
                </a:solidFill>
              </a:rPr>
              <a:t>IT-</a:t>
            </a:r>
            <a:r>
              <a:rPr lang="ru-RU" sz="2100" dirty="0">
                <a:solidFill>
                  <a:srgbClr val="FF6600"/>
                </a:solidFill>
              </a:rPr>
              <a:t>решения </a:t>
            </a:r>
            <a:r>
              <a:rPr lang="ru-RU" sz="2100" dirty="0"/>
              <a:t>для организации профессионального сотрудничества опережают в развитии </a:t>
            </a:r>
            <a:r>
              <a:rPr lang="ru-RU" sz="2100" dirty="0">
                <a:solidFill>
                  <a:srgbClr val="FF6600"/>
                </a:solidFill>
              </a:rPr>
              <a:t>социальные технологии</a:t>
            </a:r>
            <a:r>
              <a:rPr lang="ru-RU" sz="2100" dirty="0"/>
              <a:t> (вовлечение, мотивация, оценка вклада, конвертация капиталов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760413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Основные выводы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77875" y="1288430"/>
            <a:ext cx="8208963" cy="1061829"/>
          </a:xfrm>
        </p:spPr>
        <p:txBody>
          <a:bodyPr>
            <a:spAutoFit/>
          </a:bodyPr>
          <a:lstStyle/>
          <a:p>
            <a:pPr marL="342000" indent="-342000">
              <a:buFont typeface="Arial" pitchFamily="34" charset="0"/>
              <a:buNone/>
            </a:pPr>
            <a:r>
              <a:rPr lang="ru-RU" sz="2100" dirty="0" smtClean="0"/>
              <a:t>4. Тенденции последних лет в технологиях и общественных отношениях </a:t>
            </a:r>
            <a:r>
              <a:rPr lang="ru-RU" sz="2100" dirty="0" smtClean="0">
                <a:solidFill>
                  <a:srgbClr val="FF6600"/>
                </a:solidFill>
              </a:rPr>
              <a:t>меняют формат бизнеса</a:t>
            </a:r>
            <a:r>
              <a:rPr lang="ru-RU" sz="2100" dirty="0" smtClean="0"/>
              <a:t>, причем в отдельных отраслях </a:t>
            </a:r>
            <a:r>
              <a:rPr lang="ru-RU" sz="2100" dirty="0" smtClean="0">
                <a:solidFill>
                  <a:srgbClr val="FF6600"/>
                </a:solidFill>
              </a:rPr>
              <a:t>радикально</a:t>
            </a:r>
            <a:r>
              <a:rPr lang="ru-RU" sz="2100" dirty="0" smtClean="0"/>
              <a:t>.</a:t>
            </a:r>
          </a:p>
        </p:txBody>
      </p:sp>
      <p:sp>
        <p:nvSpPr>
          <p:cNvPr id="5427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9EDD0B-9F6A-433B-8415-A832AFE4A5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ru-RU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 bwMode="auto">
          <a:xfrm>
            <a:off x="777875" y="4813702"/>
            <a:ext cx="797083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  <a:buFont typeface="Arial" pitchFamily="34" charset="0"/>
              <a:buNone/>
            </a:pPr>
            <a:r>
              <a:rPr lang="ru-RU" sz="2100" dirty="0" smtClean="0"/>
              <a:t>6. Распространение новых форматов бизнеса сталкивается с </a:t>
            </a:r>
            <a:r>
              <a:rPr lang="ru-RU" sz="2100" dirty="0" smtClean="0">
                <a:solidFill>
                  <a:srgbClr val="FF6600"/>
                </a:solidFill>
              </a:rPr>
              <a:t>принципиальным барьером – культурой менеджмента </a:t>
            </a:r>
            <a:r>
              <a:rPr lang="ru-RU" sz="2100" dirty="0" smtClean="0"/>
              <a:t>(склонность к иерархическому командному управлению, стремление к монополизации собственных ресурсов и т.п.).  </a:t>
            </a:r>
            <a:endParaRPr lang="ru-RU" sz="2100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 bwMode="auto">
          <a:xfrm>
            <a:off x="777875" y="2475160"/>
            <a:ext cx="8208963" cy="2354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800"/>
              </a:spcBef>
              <a:buFont typeface="Arial" pitchFamily="34" charset="0"/>
              <a:buNone/>
            </a:pPr>
            <a:r>
              <a:rPr lang="ru-RU" sz="2100" dirty="0" smtClean="0"/>
              <a:t>5. Для новых форматов бизнес-единиц, таких как «деятельные сообщества» (</a:t>
            </a:r>
            <a:r>
              <a:rPr lang="en-US" sz="2100" dirty="0" smtClean="0"/>
              <a:t>communities of practice)</a:t>
            </a:r>
            <a:r>
              <a:rPr lang="ru-RU" sz="2100" dirty="0" smtClean="0"/>
              <a:t>,</a:t>
            </a:r>
            <a:r>
              <a:rPr lang="en-US" sz="2100" dirty="0" smtClean="0"/>
              <a:t> </a:t>
            </a:r>
            <a:r>
              <a:rPr lang="ru-RU" sz="2100" dirty="0" smtClean="0">
                <a:solidFill>
                  <a:srgbClr val="FF6600"/>
                </a:solidFill>
              </a:rPr>
              <a:t>привычные каноны бизнес-этики не полностью применимы</a:t>
            </a:r>
            <a:r>
              <a:rPr lang="ru-RU" sz="2100" dirty="0" smtClean="0"/>
              <a:t>. Прежде всего это касается таких компонент бизнес-этики как </a:t>
            </a:r>
            <a:r>
              <a:rPr lang="ru-RU" sz="2100" i="1" dirty="0" smtClean="0"/>
              <a:t>конфиденциальность, лояльность корпорации, исключение конфликта интересов, социальные обязательства бизнеса и т.п.</a:t>
            </a:r>
            <a:endParaRPr lang="ru-RU" sz="2100" i="1" dirty="0"/>
          </a:p>
        </p:txBody>
      </p:sp>
    </p:spTree>
    <p:extLst>
      <p:ext uri="{BB962C8B-B14F-4D97-AF65-F5344CB8AC3E}">
        <p14:creationId xmlns:p14="http://schemas.microsoft.com/office/powerpoint/2010/main" val="227574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21575" cy="5616624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solidFill>
                  <a:srgbClr val="FF6600"/>
                </a:solidFill>
              </a:rPr>
              <a:t>Две </a:t>
            </a:r>
            <a:r>
              <a:rPr lang="ru-RU" sz="3200" dirty="0" smtClean="0">
                <a:solidFill>
                  <a:srgbClr val="FF6600"/>
                </a:solidFill>
              </a:rPr>
              <a:t>важнейшие проблемы современного бизнес-менеджмента:</a:t>
            </a:r>
            <a:br>
              <a:rPr lang="ru-RU" sz="3200" dirty="0" smtClean="0">
                <a:solidFill>
                  <a:srgbClr val="FF6600"/>
                </a:solidFill>
              </a:rPr>
            </a:br>
            <a:r>
              <a:rPr lang="ru-RU" sz="3200" dirty="0"/>
              <a:t>1) отсутствие </a:t>
            </a:r>
            <a:r>
              <a:rPr lang="ru-RU" sz="3200" dirty="0" smtClean="0"/>
              <a:t>ясных и общепринятых методик оценки разных типов капитала, социальных инвестиций и социального эффекта, </a:t>
            </a:r>
            <a:br>
              <a:rPr lang="ru-RU" sz="3200" dirty="0" smtClean="0"/>
            </a:br>
            <a:r>
              <a:rPr lang="ru-RU" sz="3200" dirty="0" smtClean="0"/>
              <a:t>2) отсутствие эффективных и культурно приемлемых механизмов конвертации разных типов капитала</a:t>
            </a:r>
            <a:endParaRPr lang="ru-RU" sz="3200" dirty="0"/>
          </a:p>
        </p:txBody>
      </p:sp>
      <p:sp>
        <p:nvSpPr>
          <p:cNvPr id="54276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9EDD0B-9F6A-433B-8415-A832AFE4A5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98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492375"/>
            <a:ext cx="82296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Social Business Group</a:t>
            </a:r>
            <a:endParaRPr lang="ru-RU" sz="3600" dirty="0"/>
          </a:p>
        </p:txBody>
      </p:sp>
      <p:sp>
        <p:nvSpPr>
          <p:cNvPr id="55299" name="TextBox 2"/>
          <p:cNvSpPr txBox="1">
            <a:spLocks noChangeArrowheads="1"/>
          </p:cNvSpPr>
          <p:nvPr/>
        </p:nvSpPr>
        <p:spPr bwMode="auto">
          <a:xfrm>
            <a:off x="1187450" y="3573463"/>
            <a:ext cx="648017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464646"/>
                </a:solidFill>
                <a:hlinkClick r:id="rId2"/>
              </a:rPr>
              <a:t>www.sociobusiness.ru</a:t>
            </a:r>
            <a:r>
              <a:rPr lang="en-US">
                <a:solidFill>
                  <a:srgbClr val="464646"/>
                </a:solidFill>
              </a:rPr>
              <a:t>  </a:t>
            </a:r>
            <a:endParaRPr lang="ru-RU">
              <a:solidFill>
                <a:srgbClr val="464646"/>
              </a:solidFill>
            </a:endParaRPr>
          </a:p>
          <a:p>
            <a:pPr algn="ctr"/>
            <a:r>
              <a:rPr lang="en-US">
                <a:solidFill>
                  <a:srgbClr val="464646"/>
                </a:solidFill>
                <a:hlinkClick r:id="rId3"/>
              </a:rPr>
              <a:t>info@sociobusiness.ru</a:t>
            </a:r>
            <a:endParaRPr lang="en-US">
              <a:solidFill>
                <a:srgbClr val="464646"/>
              </a:solidFill>
            </a:endParaRPr>
          </a:p>
          <a:p>
            <a:pPr algn="ctr"/>
            <a:r>
              <a:rPr lang="ru-RU">
                <a:solidFill>
                  <a:srgbClr val="464646"/>
                </a:solidFill>
              </a:rPr>
              <a:t>8(495)621-34-15</a:t>
            </a:r>
            <a:endParaRPr lang="en-US">
              <a:solidFill>
                <a:srgbClr val="464646"/>
              </a:solidFill>
            </a:endParaRPr>
          </a:p>
          <a:p>
            <a:pPr algn="ctr"/>
            <a:r>
              <a:rPr lang="en-US">
                <a:solidFill>
                  <a:srgbClr val="464646"/>
                </a:solidFill>
              </a:rPr>
              <a:t> </a:t>
            </a:r>
            <a:endParaRPr lang="ru-RU">
              <a:solidFill>
                <a:srgbClr val="464646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/>
              <a:t>Игорь Задорин /руководитель Группы ЦИРКОН</a:t>
            </a:r>
          </a:p>
          <a:p>
            <a:pPr algn="ctr"/>
            <a:r>
              <a:rPr lang="en-US">
                <a:hlinkClick r:id="rId4"/>
              </a:rPr>
              <a:t>zadorin@zircon.ru</a:t>
            </a:r>
            <a:r>
              <a:rPr lang="en-US"/>
              <a:t> </a:t>
            </a:r>
            <a:endParaRPr lang="ru-RU"/>
          </a:p>
          <a:p>
            <a:pPr algn="ctr"/>
            <a:endParaRPr lang="en-US">
              <a:solidFill>
                <a:srgbClr val="EC008C"/>
              </a:solidFill>
            </a:endParaRPr>
          </a:p>
        </p:txBody>
      </p:sp>
      <p:pic>
        <p:nvPicPr>
          <p:cNvPr id="55300" name="Picture 2" descr="Z:\ZIRCON\SOCIAL BUSINESS GROUP\Фирменный стиль\logo_без фон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820863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3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22325" y="798513"/>
            <a:ext cx="7521575" cy="9017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ea typeface="Geneva" pitchFamily="22" charset="-128"/>
              </a:rPr>
              <a:t>Тенденции, изменяющие жизнь: </a:t>
            </a:r>
            <a:br>
              <a:rPr lang="ru-RU" dirty="0" smtClean="0">
                <a:ea typeface="Geneva" pitchFamily="22" charset="-128"/>
              </a:rPr>
            </a:b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технологии</a:t>
            </a:r>
            <a:endParaRPr lang="en-US" dirty="0" smtClean="0">
              <a:solidFill>
                <a:srgbClr val="FF6600"/>
              </a:solidFill>
              <a:ea typeface="Geneva" pitchFamily="22" charset="-128"/>
            </a:endParaRPr>
          </a:p>
        </p:txBody>
      </p:sp>
      <p:sp>
        <p:nvSpPr>
          <p:cNvPr id="8195" name="Объект 1"/>
          <p:cNvSpPr>
            <a:spLocks noGrp="1"/>
          </p:cNvSpPr>
          <p:nvPr>
            <p:ph idx="1"/>
          </p:nvPr>
        </p:nvSpPr>
        <p:spPr>
          <a:xfrm>
            <a:off x="395536" y="1989139"/>
            <a:ext cx="8424614" cy="345608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6600"/>
                </a:solidFill>
              </a:rPr>
              <a:t>Персональные технические устройства </a:t>
            </a:r>
            <a:r>
              <a:rPr lang="ru-RU" sz="2000" dirty="0" smtClean="0"/>
              <a:t>(компьютеры, средства коммуникации и т.п.) предоставляют отдельным индивидуумам почти такие же производственные возможности, какие имеют компании.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000" dirty="0" smtClean="0">
                <a:solidFill>
                  <a:srgbClr val="FF6600"/>
                </a:solidFill>
              </a:rPr>
              <a:t>«Облачные вычисления» </a:t>
            </a:r>
            <a:r>
              <a:rPr lang="ru-RU" sz="2000" dirty="0" smtClean="0"/>
              <a:t>позволяют отдельным производителям использовать свободные производственные мощности по всему миру. 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ru-RU" sz="2000" dirty="0" smtClean="0"/>
              <a:t>Контент и данные становятся все более открытыми и широко распространяются. Возрастающая </a:t>
            </a:r>
            <a:r>
              <a:rPr lang="ru-RU" sz="2000" dirty="0" smtClean="0">
                <a:solidFill>
                  <a:srgbClr val="FF6600"/>
                </a:solidFill>
              </a:rPr>
              <a:t>открытость и портативность</a:t>
            </a:r>
            <a:r>
              <a:rPr lang="ru-RU" sz="2000" dirty="0" smtClean="0"/>
              <a:t> делают данные компаний более доступными как для внешних потребителей (покупателей), так и для работников самих компаний. </a:t>
            </a:r>
          </a:p>
        </p:txBody>
      </p:sp>
      <p:sp>
        <p:nvSpPr>
          <p:cNvPr id="819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8B7229-8FBF-4095-9093-0A39F04A73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5445224"/>
            <a:ext cx="612068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ru-RU" sz="2000" dirty="0" smtClean="0"/>
              <a:t> Предприятия </a:t>
            </a:r>
            <a:r>
              <a:rPr lang="ru-RU" sz="2000" dirty="0"/>
              <a:t>более не контролируют </a:t>
            </a:r>
            <a:r>
              <a:rPr lang="ru-RU" sz="2000" dirty="0">
                <a:solidFill>
                  <a:srgbClr val="FF6600"/>
                </a:solidFill>
              </a:rPr>
              <a:t>технологические мощности</a:t>
            </a:r>
            <a:r>
              <a:rPr lang="ru-RU" sz="2000" dirty="0"/>
              <a:t>, напротив, индивидуумы могут предоставить эти </a:t>
            </a:r>
            <a:r>
              <a:rPr lang="ru-RU" sz="2000" dirty="0" smtClean="0"/>
              <a:t>мощности </a:t>
            </a:r>
            <a:r>
              <a:rPr lang="ru-RU" sz="2000" dirty="0"/>
              <a:t>бизнесу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827583" y="5877272"/>
            <a:ext cx="1800199" cy="5048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27583" y="5589240"/>
            <a:ext cx="194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следствие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325" y="635000"/>
            <a:ext cx="7521575" cy="9366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a typeface="Geneva" pitchFamily="22" charset="-128"/>
              </a:rPr>
              <a:t>Тенденции, изменяющие жизнь: </a:t>
            </a:r>
            <a:br>
              <a:rPr lang="ru-RU" dirty="0">
                <a:ea typeface="Geneva" pitchFamily="22" charset="-128"/>
              </a:rPr>
            </a:b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работа</a:t>
            </a:r>
            <a:endParaRPr lang="ru-RU" dirty="0"/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468312" y="1968500"/>
            <a:ext cx="8352159" cy="3476724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ru-RU" sz="2000" dirty="0" smtClean="0"/>
              <a:t>Изменяется баланс </a:t>
            </a:r>
            <a:r>
              <a:rPr lang="ru-RU" sz="2000" dirty="0" smtClean="0">
                <a:solidFill>
                  <a:srgbClr val="FF6600"/>
                </a:solidFill>
              </a:rPr>
              <a:t>«работа/личная жизнь»</a:t>
            </a:r>
            <a:r>
              <a:rPr lang="ru-RU" sz="2000" dirty="0" smtClean="0"/>
              <a:t>. Переход к производству, базирующемуся на информации, делает понятие «рабочего времени» более сложным – «</a:t>
            </a:r>
            <a:r>
              <a:rPr lang="ru-RU" sz="2000" i="1" dirty="0" smtClean="0"/>
              <a:t>люди не «отключают мозг», когда выходят за пределы офиса ,и не остаются на 100% сконцентрированными на задаче в течение всего дня».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/>
              <a:t>Работа </a:t>
            </a:r>
            <a:r>
              <a:rPr lang="ru-RU" sz="2000" dirty="0" smtClean="0">
                <a:solidFill>
                  <a:srgbClr val="FF6600"/>
                </a:solidFill>
              </a:rPr>
              <a:t>не локализуется </a:t>
            </a:r>
            <a:r>
              <a:rPr lang="ru-RU" sz="2000" dirty="0" smtClean="0"/>
              <a:t>в одной точке пространства, </a:t>
            </a:r>
            <a:r>
              <a:rPr lang="ru-RU" sz="2000" dirty="0" smtClean="0">
                <a:solidFill>
                  <a:srgbClr val="FF6600"/>
                </a:solidFill>
              </a:rPr>
              <a:t>не привязывается к месту</a:t>
            </a:r>
            <a:r>
              <a:rPr lang="ru-RU" sz="2000" dirty="0" smtClean="0"/>
              <a:t> (в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городу, стране) .</a:t>
            </a: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ru-RU" sz="2000" dirty="0" smtClean="0"/>
              <a:t>Работа все чаще </a:t>
            </a:r>
            <a:r>
              <a:rPr lang="ru-RU" sz="2000" dirty="0" smtClean="0">
                <a:solidFill>
                  <a:srgbClr val="FF6600"/>
                </a:solidFill>
              </a:rPr>
              <a:t>не связана с одной компанией</a:t>
            </a:r>
            <a:r>
              <a:rPr lang="ru-RU" sz="2000" dirty="0" smtClean="0"/>
              <a:t>. Многие люди работают в разных компаниях и разных проектах. Компании все чаще используют труд </a:t>
            </a:r>
            <a:r>
              <a:rPr lang="ru-RU" sz="2000" dirty="0" err="1" smtClean="0"/>
              <a:t>фрилансеров</a:t>
            </a:r>
            <a:r>
              <a:rPr lang="ru-RU" sz="2000" dirty="0" smtClean="0"/>
              <a:t> и не привязываются к определенным работникам.  </a:t>
            </a: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2B7643-53B3-4FF8-B8B3-568170B14D6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827583" y="5877272"/>
            <a:ext cx="1800199" cy="5048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27583" y="5589240"/>
            <a:ext cx="194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следствие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5589240"/>
            <a:ext cx="5400600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000" dirty="0" smtClean="0"/>
              <a:t> Предприятия </a:t>
            </a:r>
            <a:r>
              <a:rPr lang="ru-RU" sz="2000" dirty="0"/>
              <a:t>более не контролируют </a:t>
            </a:r>
            <a:r>
              <a:rPr lang="ru-RU" sz="2000" dirty="0">
                <a:solidFill>
                  <a:srgbClr val="FF6600"/>
                </a:solidFill>
              </a:rPr>
              <a:t>работников</a:t>
            </a:r>
            <a:r>
              <a:rPr lang="ru-RU" sz="2000" dirty="0"/>
              <a:t>, напротив, работники все чаще могут создавать бизнесы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22325" y="741363"/>
            <a:ext cx="7521575" cy="6873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>
                <a:ea typeface="Geneva" pitchFamily="22" charset="-128"/>
              </a:rPr>
              <a:t>Тенденции, изменяющие жизнь: </a:t>
            </a:r>
            <a:br>
              <a:rPr lang="ru-RU" dirty="0">
                <a:ea typeface="Geneva" pitchFamily="22" charset="-128"/>
              </a:rPr>
            </a:b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общество </a:t>
            </a:r>
            <a:endParaRPr lang="en-US" dirty="0" smtClean="0">
              <a:ea typeface="Geneva" pitchFamily="22" charset="-128"/>
            </a:endParaRPr>
          </a:p>
        </p:txBody>
      </p:sp>
      <p:sp>
        <p:nvSpPr>
          <p:cNvPr id="10243" name="Объект 1"/>
          <p:cNvSpPr>
            <a:spLocks noGrp="1"/>
          </p:cNvSpPr>
          <p:nvPr>
            <p:ph idx="1"/>
          </p:nvPr>
        </p:nvSpPr>
        <p:spPr>
          <a:xfrm>
            <a:off x="323528" y="1845270"/>
            <a:ext cx="8568952" cy="3599954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sz="2000" dirty="0" smtClean="0"/>
              <a:t>Люди все чаще и все больше живут в состоянии </a:t>
            </a:r>
            <a:r>
              <a:rPr lang="ru-RU" sz="2000" dirty="0" smtClean="0">
                <a:solidFill>
                  <a:srgbClr val="FF6600"/>
                </a:solidFill>
              </a:rPr>
              <a:t>«всегда на связи»</a:t>
            </a:r>
            <a:r>
              <a:rPr lang="ru-RU" sz="2000" dirty="0" smtClean="0">
                <a:solidFill>
                  <a:srgbClr val="002060"/>
                </a:solidFill>
              </a:rPr>
              <a:t>.  </a:t>
            </a:r>
            <a:r>
              <a:rPr lang="ru-RU" sz="2000" dirty="0" smtClean="0"/>
              <a:t>Интернет, мобильные коммуникации, социальные сети и т.п. делают человека более открытым и доступным другим людям (в </a:t>
            </a:r>
            <a:r>
              <a:rPr lang="ru-RU" sz="2000" dirty="0" err="1" smtClean="0"/>
              <a:t>т.ч</a:t>
            </a:r>
            <a:r>
              <a:rPr lang="ru-RU" sz="2000" dirty="0" smtClean="0"/>
              <a:t>. сотрудникам и руководителям компаний и проектов)  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ru-RU" sz="2000" dirty="0" err="1" smtClean="0">
                <a:solidFill>
                  <a:srgbClr val="FF6600"/>
                </a:solidFill>
              </a:rPr>
              <a:t>Краудсорсинг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/>
              <a:t>(использование ресурсов «толпы» - передача определённых производственных функций неопределённому кругу лиц)</a:t>
            </a:r>
            <a:r>
              <a:rPr lang="ru-RU" sz="2000" dirty="0" smtClean="0"/>
              <a:t>. Общество все более включается реально в производственные процессы, не связывая себя с производством и работой.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dirty="0" smtClean="0">
                <a:solidFill>
                  <a:srgbClr val="FF6600"/>
                </a:solidFill>
              </a:rPr>
              <a:t>Brand</a:t>
            </a:r>
            <a:r>
              <a:rPr lang="ru-RU" sz="2000" dirty="0" smtClean="0">
                <a:solidFill>
                  <a:srgbClr val="FF6600"/>
                </a:solidFill>
              </a:rPr>
              <a:t>-вовлеченность. </a:t>
            </a:r>
            <a:r>
              <a:rPr lang="ru-RU" sz="2000" dirty="0" smtClean="0"/>
              <a:t>Потребители присоединяются к брендам через каналы социальных медиа и начинают участвовать в «бизнесе любимых брендов» (фан-клубы).</a:t>
            </a:r>
          </a:p>
        </p:txBody>
      </p:sp>
      <p:sp>
        <p:nvSpPr>
          <p:cNvPr id="1024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2CEA9B-9224-4146-A0E6-932A610C48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827583" y="5877272"/>
            <a:ext cx="1800199" cy="504825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27583" y="5589240"/>
            <a:ext cx="194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следствие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5467964"/>
            <a:ext cx="5688632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ru-RU" sz="2000" dirty="0" smtClean="0"/>
              <a:t>  Предприятия </a:t>
            </a:r>
            <a:r>
              <a:rPr lang="ru-RU" sz="2000" dirty="0"/>
              <a:t>более не </a:t>
            </a:r>
            <a:r>
              <a:rPr lang="ru-RU" sz="2000" dirty="0" smtClean="0"/>
              <a:t>доминируют над </a:t>
            </a:r>
            <a:r>
              <a:rPr lang="ru-RU" sz="2000" dirty="0" smtClean="0">
                <a:solidFill>
                  <a:srgbClr val="FF6600"/>
                </a:solidFill>
              </a:rPr>
              <a:t>потребителями</a:t>
            </a:r>
            <a:r>
              <a:rPr lang="ru-RU" sz="2000" dirty="0" smtClean="0"/>
              <a:t>, </a:t>
            </a:r>
            <a:r>
              <a:rPr lang="ru-RU" sz="2000" dirty="0"/>
              <a:t>напротив, потребители все чаще участвуют в производстве и </a:t>
            </a:r>
            <a:r>
              <a:rPr lang="ru-RU" sz="2000" dirty="0" smtClean="0"/>
              <a:t>«управляют» </a:t>
            </a:r>
            <a:r>
              <a:rPr lang="ru-RU" sz="2000" dirty="0"/>
              <a:t>бизнесом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523875"/>
            <a:ext cx="8424862" cy="1047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Диссипация (рассеивание) бизнеса</a:t>
            </a:r>
            <a:endParaRPr lang="en-US" dirty="0" smtClean="0">
              <a:solidFill>
                <a:srgbClr val="FF6600"/>
              </a:solidFill>
              <a:ea typeface="Geneva" pitchFamily="22" charset="-128"/>
            </a:endParaRPr>
          </a:p>
        </p:txBody>
      </p:sp>
      <p:sp>
        <p:nvSpPr>
          <p:cNvPr id="12291" name="Объект 1"/>
          <p:cNvSpPr>
            <a:spLocks noGrp="1"/>
          </p:cNvSpPr>
          <p:nvPr>
            <p:ph idx="1"/>
          </p:nvPr>
        </p:nvSpPr>
        <p:spPr>
          <a:xfrm>
            <a:off x="479425" y="2924646"/>
            <a:ext cx="8207375" cy="3168650"/>
          </a:xfrm>
        </p:spPr>
        <p:txBody>
          <a:bodyPr/>
          <a:lstStyle/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Проблема удержания работников в орбите предприятия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Проблема организации и удержания рабочей коммуникации между сотрудниками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Проблема организации коллективного действия</a:t>
            </a:r>
          </a:p>
          <a:p>
            <a:pPr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/>
              <a:t>Проблема удержания и передачи опыта, знания, квалификации</a:t>
            </a:r>
          </a:p>
          <a:p>
            <a:pPr marL="0" indent="0">
              <a:spcBef>
                <a:spcPts val="1200"/>
              </a:spcBef>
              <a:buNone/>
            </a:pPr>
            <a:endParaRPr lang="ru-RU" dirty="0" smtClean="0"/>
          </a:p>
        </p:txBody>
      </p:sp>
      <p:sp>
        <p:nvSpPr>
          <p:cNvPr id="12292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FA105B-5F07-4457-A908-D509B084688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  <p:sp>
        <p:nvSpPr>
          <p:cNvPr id="5" name="Объект 1"/>
          <p:cNvSpPr txBox="1">
            <a:spLocks/>
          </p:cNvSpPr>
          <p:nvPr/>
        </p:nvSpPr>
        <p:spPr bwMode="auto">
          <a:xfrm>
            <a:off x="611560" y="1691332"/>
            <a:ext cx="7704855" cy="945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82563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0250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4888" indent="-182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7450" indent="-1365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rgbClr val="FF6600"/>
                </a:solidFill>
              </a:rPr>
              <a:t>Бизнес (предприятие, организация) более не может сохранять жесткую границу с внешней средой</a:t>
            </a:r>
          </a:p>
          <a:p>
            <a:pPr marL="0" indent="0"/>
            <a:endParaRPr lang="ru-RU" dirty="0" smtClean="0">
              <a:solidFill>
                <a:srgbClr val="C00000"/>
              </a:solidFill>
            </a:endParaRPr>
          </a:p>
          <a:p>
            <a:pPr marL="0" indent="0"/>
            <a:endParaRPr lang="ru-RU" dirty="0" smtClean="0">
              <a:solidFill>
                <a:srgbClr val="C00000"/>
              </a:solidFill>
            </a:endParaRPr>
          </a:p>
          <a:p>
            <a:pPr marL="0" indent="0"/>
            <a:endParaRPr lang="ru-RU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решения</a:t>
            </a:r>
            <a:endParaRPr lang="ru-RU" dirty="0"/>
          </a:p>
        </p:txBody>
      </p:sp>
      <p:sp>
        <p:nvSpPr>
          <p:cNvPr id="26627" name="Текст 2"/>
          <p:cNvSpPr>
            <a:spLocks noGrp="1"/>
          </p:cNvSpPr>
          <p:nvPr>
            <p:ph type="body" idx="1"/>
          </p:nvPr>
        </p:nvSpPr>
        <p:spPr>
          <a:xfrm>
            <a:off x="722313" y="4627563"/>
            <a:ext cx="7772400" cy="1500187"/>
          </a:xfrm>
        </p:spPr>
        <p:txBody>
          <a:bodyPr/>
          <a:lstStyle/>
          <a:p>
            <a:r>
              <a:rPr lang="ru-RU" dirty="0" smtClean="0"/>
              <a:t>Новые типы бизнес-объединений</a:t>
            </a: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BFAE81E8-2D20-407C-8BBE-39FC3332C01A}" type="slidenum">
              <a:rPr lang="ru-RU"/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500063"/>
            <a:ext cx="8424862" cy="1047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6600"/>
                </a:solidFill>
                <a:ea typeface="Geneva" pitchFamily="22" charset="-128"/>
              </a:rPr>
              <a:t>Диссипация (рассеивание) бизнеса - </a:t>
            </a:r>
            <a:r>
              <a:rPr lang="ru-RU" dirty="0">
                <a:ea typeface="Geneva" pitchFamily="22" charset="-128"/>
              </a:rPr>
              <a:t>Вызовы и перспективы</a:t>
            </a:r>
            <a:endParaRPr lang="en-US" dirty="0" smtClean="0">
              <a:solidFill>
                <a:srgbClr val="FF6600"/>
              </a:solidFill>
              <a:ea typeface="Geneva" pitchFamily="22" charset="-128"/>
            </a:endParaRPr>
          </a:p>
        </p:txBody>
      </p:sp>
      <p:sp>
        <p:nvSpPr>
          <p:cNvPr id="13315" name="Объект 1"/>
          <p:cNvSpPr>
            <a:spLocks noGrp="1"/>
          </p:cNvSpPr>
          <p:nvPr>
            <p:ph idx="1"/>
          </p:nvPr>
        </p:nvSpPr>
        <p:spPr>
          <a:xfrm>
            <a:off x="479425" y="1907356"/>
            <a:ext cx="8353425" cy="13056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Что делать бизнесу? Становится «социальным»</a:t>
            </a:r>
            <a:r>
              <a:rPr lang="en-US" dirty="0" smtClean="0"/>
              <a:t>!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Новый формат бизнеса - </a:t>
            </a:r>
            <a:r>
              <a:rPr lang="en-US" dirty="0" smtClean="0"/>
              <a:t>Business as society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/>
              <a:t>Jeffrey </a:t>
            </a:r>
            <a:r>
              <a:rPr lang="en-US" dirty="0" err="1"/>
              <a:t>Dachis</a:t>
            </a:r>
            <a:r>
              <a:rPr lang="ru-RU" dirty="0"/>
              <a:t>: «</a:t>
            </a:r>
            <a:r>
              <a:rPr lang="en-US" i="1" dirty="0"/>
              <a:t>socially calibrated systems</a:t>
            </a:r>
            <a:r>
              <a:rPr lang="ru-RU" i="1" dirty="0" smtClean="0"/>
              <a:t>»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/>
            <a:endParaRPr lang="ru-RU" dirty="0" smtClean="0"/>
          </a:p>
          <a:p>
            <a:pPr marL="0" indent="0"/>
            <a:endParaRPr lang="ru-RU" dirty="0" smtClean="0"/>
          </a:p>
        </p:txBody>
      </p:sp>
      <p:sp>
        <p:nvSpPr>
          <p:cNvPr id="13316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E69413-9C68-42D1-99C3-1D8CFA1D08A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0063" y="335699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71500" indent="-571500" eaLnBrk="0" hangingPunct="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От барьеров и ограничений – к открытости и доступности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00063" y="5199583"/>
            <a:ext cx="80323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571500" indent="-571500" eaLnBrk="0" hangingPunct="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От «организации» – </a:t>
            </a:r>
            <a:r>
              <a:rPr lang="ru-RU" sz="2400" dirty="0" smtClean="0">
                <a:solidFill>
                  <a:srgbClr val="002060"/>
                </a:solidFill>
              </a:rPr>
              <a:t>к </a:t>
            </a:r>
            <a:r>
              <a:rPr lang="ru-RU" sz="2400" dirty="0">
                <a:solidFill>
                  <a:srgbClr val="002060"/>
                </a:solidFill>
              </a:rPr>
              <a:t>«сообществу»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00063" y="4254922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571500" indent="-571500" eaLnBrk="0" hangingPunct="0">
              <a:buFont typeface="Arial" pitchFamily="34" charset="0"/>
              <a:buChar char="•"/>
            </a:pPr>
            <a:r>
              <a:rPr lang="ru-RU" sz="2400" dirty="0">
                <a:solidFill>
                  <a:srgbClr val="002060"/>
                </a:solidFill>
              </a:rPr>
              <a:t>От вертикальной иерархии –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к горизонтальным сетям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5974803"/>
            <a:ext cx="64087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И.В. Задорин «Социализация бизнеса в России» (2011) (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  <a:hlinkClick r:id="rId3"/>
              </a:rPr>
              <a:t>http://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  <a:hlinkClick r:id="rId3"/>
              </a:rPr>
              <a:t>www.russ.ru/pole/Socializaciya-biznesa-v-Rossii-utopiya-ili-real-nost</a:t>
            </a: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  <a:latin typeface="Arial"/>
                <a:cs typeface="+mn-cs"/>
              </a:rPr>
              <a:t> )</a:t>
            </a:r>
            <a:endParaRPr lang="ru-RU" sz="1400" dirty="0">
              <a:solidFill>
                <a:schemeClr val="accent3">
                  <a:lumMod val="50000"/>
                </a:schemeClr>
              </a:solidFill>
              <a:latin typeface="Arial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FADCC"/>
      </a:hlink>
      <a:folHlink>
        <a:srgbClr val="44B9E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1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FADCC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1571</TotalTime>
  <Words>1712</Words>
  <Application>Microsoft Office PowerPoint</Application>
  <PresentationFormat>Экран (4:3)</PresentationFormat>
  <Paragraphs>280</Paragraphs>
  <Slides>35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Ясность</vt:lpstr>
      <vt:lpstr>  ОТ «ОРГАНИЗАЦИИ» – К «СООБЩЕСТВУ»: социализация как РЕАКЦИЯ бизнеса на тенденции, меняющие мир</vt:lpstr>
      <vt:lpstr>ВЫЗОВЫ</vt:lpstr>
      <vt:lpstr>Тенденции, изменяющие жизнь</vt:lpstr>
      <vt:lpstr>Тенденции, изменяющие жизнь:  технологии</vt:lpstr>
      <vt:lpstr>Тенденции, изменяющие жизнь:  работа</vt:lpstr>
      <vt:lpstr>Тенденции, изменяющие жизнь:  общество </vt:lpstr>
      <vt:lpstr>Диссипация (рассеивание) бизнеса</vt:lpstr>
      <vt:lpstr>решения</vt:lpstr>
      <vt:lpstr>Диссипация (рассеивание) бизнеса - Вызовы и перспективы</vt:lpstr>
      <vt:lpstr>Диссипация (рассеивание) бизнеса - Вызовы и перспективы</vt:lpstr>
      <vt:lpstr>Диссипация (рассеивание) бизнеса</vt:lpstr>
      <vt:lpstr>Разные типы бизнес-объединений</vt:lpstr>
      <vt:lpstr>Деятельные сообщества -   между клубом и предприятием</vt:lpstr>
      <vt:lpstr>Деятельные сообщества - </vt:lpstr>
      <vt:lpstr>Деятельные сообщества </vt:lpstr>
      <vt:lpstr>реализации</vt:lpstr>
      <vt:lpstr>Деятельные сообщества - Принципы организации совместной работы</vt:lpstr>
      <vt:lpstr>Условия коллективного действия </vt:lpstr>
      <vt:lpstr>Условия коллективного действия (коллаборации, сотрудничества) </vt:lpstr>
      <vt:lpstr>Модерация: четвертое условие коллективного действия   </vt:lpstr>
      <vt:lpstr>Презентация PowerPoint</vt:lpstr>
      <vt:lpstr>Фундаментальный цикл коллаборации</vt:lpstr>
      <vt:lpstr>Этапы коллаборативного проекта. Версия SBG</vt:lpstr>
      <vt:lpstr>Схема принятия решения о создании ДС (A. Bradley &amp; M. McDonald «The Social Organization»)</vt:lpstr>
      <vt:lpstr>Предпочтительные свойства  деятельных сообществ  (A. Bradley &amp; M. McDonald «The Social Organization»)</vt:lpstr>
      <vt:lpstr>Деятельные сообщества – бизнес, основанный на разных типах капитала</vt:lpstr>
      <vt:lpstr>Примеры из практики </vt:lpstr>
      <vt:lpstr>Деятельные сообщества в нашей практике</vt:lpstr>
      <vt:lpstr>Деятельные сообщества в нашей практике</vt:lpstr>
      <vt:lpstr>Деятельные сообщества в отечественной практике</vt:lpstr>
      <vt:lpstr>Основные выводы</vt:lpstr>
      <vt:lpstr>Основные выводы</vt:lpstr>
      <vt:lpstr>Основные выводы</vt:lpstr>
      <vt:lpstr>Две важнейшие проблемы современного бизнес-менеджмента: 1) отсутствие ясных и общепринятых методик оценки разных типов капитала, социальных инвестиций и социального эффекта,  2) отсутствие эффективных и культурно приемлемых механизмов конвертации разных типов капитала</vt:lpstr>
      <vt:lpstr>Social Business Group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IVZ</dc:creator>
  <cp:lastModifiedBy>Igor V. Zadorin</cp:lastModifiedBy>
  <cp:revision>137</cp:revision>
  <dcterms:modified xsi:type="dcterms:W3CDTF">2014-11-05T19:35:58Z</dcterms:modified>
</cp:coreProperties>
</file>